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72" r:id="rId6"/>
    <p:sldId id="261" r:id="rId7"/>
    <p:sldId id="262" r:id="rId8"/>
    <p:sldId id="263" r:id="rId9"/>
    <p:sldId id="264" r:id="rId10"/>
    <p:sldId id="265" r:id="rId11"/>
    <p:sldId id="260" r:id="rId12"/>
    <p:sldId id="258" r:id="rId13"/>
    <p:sldId id="257" r:id="rId14"/>
    <p:sldId id="266" r:id="rId15"/>
    <p:sldId id="269" r:id="rId16"/>
    <p:sldId id="268" r:id="rId17"/>
    <p:sldId id="271" r:id="rId18"/>
    <p:sldId id="267" r:id="rId19"/>
    <p:sldId id="270"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128552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12663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076114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184972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07595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20350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56650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48553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57022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9853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10/17/2023</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87431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10/17/2023</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18874060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comm597sm.blogspot.com/2015_09_01_archive.html" TargetMode="External"/><Relationship Id="rId3" Type="http://schemas.openxmlformats.org/officeDocument/2006/relationships/image" Target="../media/image23.png"/><Relationship Id="rId7" Type="http://schemas.openxmlformats.org/officeDocument/2006/relationships/image" Target="../media/image26.jp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png"/><Relationship Id="rId7" Type="http://schemas.openxmlformats.org/officeDocument/2006/relationships/image" Target="../media/image1.jp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theses.prz.edu.pl" TargetMode="External"/><Relationship Id="rId2" Type="http://schemas.openxmlformats.org/officeDocument/2006/relationships/hyperlink" Target="https://edures.prz.edu.pl/download/MKA0MTIxZgeABhAS07ADoGXG0FRGMtHgIAChxKaBceDiAHXhMmTE8tVw,f7VA9Hf0ZHbhRrC0BqTUFPA1QRFTZ4UhNXXWdTEl5WX3VdCAQrDEcvSTZO/q1-guide_-_workbook.pdf"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edures.prz.edu.pl/intellectualoutputs/output-3" TargetMode="External"/><Relationship Id="rId4" Type="http://schemas.openxmlformats.org/officeDocument/2006/relationships/hyperlink" Target="https://edures.prz.edu.pl/download/GnLGw8DDlPVy9OLgIULxUqekIpPxIAJTYoKDM4dz0qMggVbDYSImISMAx9Ow,XvK3A4ADk4EWsUdD8VMj4wfCtuakkHLWwoIhgsbSEpIAoid3tXejhQNkox/research_portal_report.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creativecommons.org/licenses/by-nc-nd/4.0/" TargetMode="External"/><Relationship Id="rId5" Type="http://schemas.openxmlformats.org/officeDocument/2006/relationships/hyperlink" Target="https://ec.europa.eu/programmes/erasmus-plus/projects/eplus-project-details/#project/2020-1-PL01-KA203-082219" TargetMode="External"/><Relationship Id="rId4" Type="http://schemas.openxmlformats.org/officeDocument/2006/relationships/hyperlink" Target="http://edures.prz.edu.p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1.jp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94C769-21A9-14AF-F782-2B3240643016}"/>
              </a:ext>
            </a:extLst>
          </p:cNvPr>
          <p:cNvSpPr>
            <a:spLocks noGrp="1"/>
          </p:cNvSpPr>
          <p:nvPr>
            <p:ph type="ctrTitle"/>
          </p:nvPr>
        </p:nvSpPr>
        <p:spPr>
          <a:xfrm>
            <a:off x="5495827" y="2618187"/>
            <a:ext cx="6158845" cy="2539251"/>
          </a:xfrm>
        </p:spPr>
        <p:txBody>
          <a:bodyPr>
            <a:noAutofit/>
          </a:bodyPr>
          <a:lstStyle/>
          <a:p>
            <a:pPr>
              <a:lnSpc>
                <a:spcPct val="110000"/>
              </a:lnSpc>
            </a:pPr>
            <a:r>
              <a:rPr lang="pl-PL" dirty="0"/>
              <a:t>How to </a:t>
            </a:r>
            <a:r>
              <a:rPr lang="pl-PL" dirty="0" err="1"/>
              <a:t>disseminate</a:t>
            </a:r>
            <a:r>
              <a:rPr lang="pl-PL" dirty="0"/>
              <a:t> </a:t>
            </a:r>
            <a:r>
              <a:rPr lang="pl-PL" dirty="0" err="1"/>
              <a:t>research</a:t>
            </a:r>
            <a:r>
              <a:rPr lang="pl-PL" dirty="0"/>
              <a:t> </a:t>
            </a:r>
            <a:r>
              <a:rPr lang="pl-PL" dirty="0" err="1"/>
              <a:t>results</a:t>
            </a:r>
            <a:r>
              <a:rPr lang="pl-PL" dirty="0"/>
              <a:t> </a:t>
            </a:r>
            <a:r>
              <a:rPr lang="pl-PL" dirty="0" err="1"/>
              <a:t>among</a:t>
            </a:r>
            <a:r>
              <a:rPr lang="pl-PL" dirty="0"/>
              <a:t> </a:t>
            </a:r>
            <a:r>
              <a:rPr lang="pl-PL" dirty="0" err="1"/>
              <a:t>students</a:t>
            </a:r>
            <a:r>
              <a:rPr lang="pl-PL" dirty="0"/>
              <a:t> and </a:t>
            </a:r>
            <a:r>
              <a:rPr lang="pl-PL" dirty="0" err="1"/>
              <a:t>academic</a:t>
            </a:r>
            <a:r>
              <a:rPr lang="pl-PL" dirty="0"/>
              <a:t> </a:t>
            </a:r>
            <a:r>
              <a:rPr lang="pl-PL" dirty="0" err="1"/>
              <a:t>community</a:t>
            </a:r>
            <a:r>
              <a:rPr lang="pl-PL" dirty="0"/>
              <a:t> </a:t>
            </a:r>
            <a:r>
              <a:rPr lang="pl-PL" dirty="0" err="1"/>
              <a:t>members</a:t>
            </a:r>
            <a:endParaRPr lang="en-GB" dirty="0"/>
          </a:p>
        </p:txBody>
      </p:sp>
      <p:pic>
        <p:nvPicPr>
          <p:cNvPr id="5" name="Obraz 4" descr="Obraz zawierający diagram&#10;&#10;Opis wygenerowany automatycznie">
            <a:extLst>
              <a:ext uri="{FF2B5EF4-FFF2-40B4-BE49-F238E27FC236}">
                <a16:creationId xmlns:a16="http://schemas.microsoft.com/office/drawing/2014/main" id="{AD4D2AD7-0DF9-BC42-6433-C5C09C6CB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97" y="1000024"/>
            <a:ext cx="4244362" cy="3236325"/>
          </a:xfrm>
          <a:prstGeom prst="rect">
            <a:avLst/>
          </a:prstGeom>
          <a:noFill/>
        </p:spPr>
      </p:pic>
      <p:sp>
        <p:nvSpPr>
          <p:cNvPr id="6" name="pole tekstowe 5">
            <a:extLst>
              <a:ext uri="{FF2B5EF4-FFF2-40B4-BE49-F238E27FC236}">
                <a16:creationId xmlns:a16="http://schemas.microsoft.com/office/drawing/2014/main" id="{C91BAA41-0D3A-C902-D34F-52F0A7EF8100}"/>
              </a:ext>
            </a:extLst>
          </p:cNvPr>
          <p:cNvSpPr txBox="1"/>
          <p:nvPr/>
        </p:nvSpPr>
        <p:spPr>
          <a:xfrm>
            <a:off x="1401522" y="4634218"/>
            <a:ext cx="3784821" cy="523220"/>
          </a:xfrm>
          <a:prstGeom prst="rect">
            <a:avLst/>
          </a:prstGeom>
          <a:noFill/>
        </p:spPr>
        <p:txBody>
          <a:bodyPr wrap="square" rtlCol="0">
            <a:spAutoFit/>
          </a:bodyPr>
          <a:lstStyle/>
          <a:p>
            <a:r>
              <a:rPr lang="pl-PL" sz="2800" b="1" dirty="0"/>
              <a:t>edures.prz.edu.pl</a:t>
            </a:r>
            <a:endParaRPr lang="en-GB" sz="2800" b="1" dirty="0"/>
          </a:p>
        </p:txBody>
      </p:sp>
      <p:sp>
        <p:nvSpPr>
          <p:cNvPr id="3" name="pole tekstowe 2">
            <a:extLst>
              <a:ext uri="{FF2B5EF4-FFF2-40B4-BE49-F238E27FC236}">
                <a16:creationId xmlns:a16="http://schemas.microsoft.com/office/drawing/2014/main" id="{89C4AFBF-6BDF-D6BA-4EDE-3A0E5181247E}"/>
              </a:ext>
            </a:extLst>
          </p:cNvPr>
          <p:cNvSpPr txBox="1"/>
          <p:nvPr/>
        </p:nvSpPr>
        <p:spPr>
          <a:xfrm>
            <a:off x="1574276" y="6381946"/>
            <a:ext cx="4769963" cy="369332"/>
          </a:xfrm>
          <a:prstGeom prst="rect">
            <a:avLst/>
          </a:prstGeom>
          <a:noFill/>
        </p:spPr>
        <p:txBody>
          <a:bodyPr wrap="square" rtlCol="0">
            <a:spAutoFit/>
          </a:bodyPr>
          <a:lstStyle/>
          <a:p>
            <a:r>
              <a:rPr lang="pl-PL" dirty="0"/>
              <a:t>For </a:t>
            </a:r>
            <a:r>
              <a:rPr lang="pl-PL" dirty="0" err="1"/>
              <a:t>didactic</a:t>
            </a:r>
            <a:r>
              <a:rPr lang="pl-PL" dirty="0"/>
              <a:t> </a:t>
            </a:r>
            <a:r>
              <a:rPr lang="pl-PL" dirty="0" err="1"/>
              <a:t>aims</a:t>
            </a:r>
            <a:r>
              <a:rPr lang="pl-PL" dirty="0"/>
              <a:t> </a:t>
            </a:r>
            <a:r>
              <a:rPr lang="pl-PL" dirty="0" err="1"/>
              <a:t>only</a:t>
            </a:r>
            <a:endParaRPr lang="en-GB" dirty="0"/>
          </a:p>
        </p:txBody>
      </p:sp>
    </p:spTree>
    <p:extLst>
      <p:ext uri="{BB962C8B-B14F-4D97-AF65-F5344CB8AC3E}">
        <p14:creationId xmlns:p14="http://schemas.microsoft.com/office/powerpoint/2010/main" val="3223476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7886F2-2D71-141B-B4E3-5C99D1B695E9}"/>
              </a:ext>
            </a:extLst>
          </p:cNvPr>
          <p:cNvSpPr>
            <a:spLocks noGrp="1"/>
          </p:cNvSpPr>
          <p:nvPr>
            <p:ph type="ctrTitle"/>
          </p:nvPr>
        </p:nvSpPr>
        <p:spPr>
          <a:xfrm>
            <a:off x="647700" y="914400"/>
            <a:ext cx="4771193" cy="3501957"/>
          </a:xfrm>
        </p:spPr>
        <p:txBody>
          <a:bodyPr anchor="t">
            <a:normAutofit/>
          </a:bodyPr>
          <a:lstStyle/>
          <a:p>
            <a:r>
              <a:rPr lang="pl-PL" dirty="0" err="1"/>
              <a:t>Social</a:t>
            </a:r>
            <a:r>
              <a:rPr lang="pl-PL" dirty="0"/>
              <a:t> Media</a:t>
            </a:r>
            <a:endParaRPr lang="en-GB" dirty="0"/>
          </a:p>
        </p:txBody>
      </p:sp>
      <p:pic>
        <p:nvPicPr>
          <p:cNvPr id="1028" name="Picture 4">
            <a:extLst>
              <a:ext uri="{FF2B5EF4-FFF2-40B4-BE49-F238E27FC236}">
                <a16:creationId xmlns:a16="http://schemas.microsoft.com/office/drawing/2014/main" id="{5B321B4D-0A38-A687-079B-EB7BF2BDDA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4118" y="2599596"/>
            <a:ext cx="2298445" cy="668538"/>
          </a:xfrm>
          <a:prstGeom prst="rect">
            <a:avLst/>
          </a:prstGeom>
          <a:solidFill>
            <a:srgbClr val="FFFFFF"/>
          </a:solidFill>
        </p:spPr>
      </p:pic>
      <p:pic>
        <p:nvPicPr>
          <p:cNvPr id="1036" name="Picture 12" descr="Twitter SVG Vector Logos - Vector Logo Zone">
            <a:extLst>
              <a:ext uri="{FF2B5EF4-FFF2-40B4-BE49-F238E27FC236}">
                <a16:creationId xmlns:a16="http://schemas.microsoft.com/office/drawing/2014/main" id="{337DCC99-01DC-A29E-4E04-0A704C3F01B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22113" y="2141909"/>
            <a:ext cx="2255484" cy="1127742"/>
          </a:xfrm>
          <a:prstGeom prst="rect">
            <a:avLst/>
          </a:prstGeom>
          <a:solidFill>
            <a:srgbClr val="FFFFFF"/>
          </a:solidFill>
        </p:spPr>
      </p:pic>
      <p:pic>
        <p:nvPicPr>
          <p:cNvPr id="1026" name="Picture 2" descr="Facebook – zaloguj się lub zarejestruj">
            <a:extLst>
              <a:ext uri="{FF2B5EF4-FFF2-40B4-BE49-F238E27FC236}">
                <a16:creationId xmlns:a16="http://schemas.microsoft.com/office/drawing/2014/main" id="{BDE4A41F-6674-7C24-C4CE-F631817AF3F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404122" y="3601785"/>
            <a:ext cx="2298445" cy="808712"/>
          </a:xfrm>
          <a:prstGeom prst="rect">
            <a:avLst/>
          </a:prstGeom>
          <a:solidFill>
            <a:srgbClr val="FFFFFF"/>
          </a:solidFill>
        </p:spPr>
      </p:pic>
      <p:pic>
        <p:nvPicPr>
          <p:cNvPr id="1030" name="Picture 6" descr="LinkedIn Logo and symbol, meaning, history, PNG, brand">
            <a:extLst>
              <a:ext uri="{FF2B5EF4-FFF2-40B4-BE49-F238E27FC236}">
                <a16:creationId xmlns:a16="http://schemas.microsoft.com/office/drawing/2014/main" id="{1A51DB89-989E-9721-F674-B827A793A4D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022117" y="3601244"/>
            <a:ext cx="2255483" cy="1263070"/>
          </a:xfrm>
          <a:prstGeom prst="rect">
            <a:avLst/>
          </a:prstGeom>
          <a:solidFill>
            <a:srgbClr val="FFFFFF"/>
          </a:solidFill>
        </p:spPr>
      </p:pic>
      <p:sp>
        <p:nvSpPr>
          <p:cNvPr id="1047" name="Slide Number Placeholder 5">
            <a:extLst>
              <a:ext uri="{FF2B5EF4-FFF2-40B4-BE49-F238E27FC236}">
                <a16:creationId xmlns:a16="http://schemas.microsoft.com/office/drawing/2014/main" id="{24F3DC72-AB6D-47BA-89BF-40323C3FBE49}"/>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10</a:t>
            </a:fld>
            <a:endParaRPr lang="en-US" dirty="0"/>
          </a:p>
        </p:txBody>
      </p:sp>
      <p:pic>
        <p:nvPicPr>
          <p:cNvPr id="4" name="Obraz 3" descr="Obraz zawierający diagram&#10;&#10;Opis wygenerowany automatycznie">
            <a:extLst>
              <a:ext uri="{FF2B5EF4-FFF2-40B4-BE49-F238E27FC236}">
                <a16:creationId xmlns:a16="http://schemas.microsoft.com/office/drawing/2014/main" id="{49F9E819-6433-704E-19B9-CE3D1E0468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pic>
        <p:nvPicPr>
          <p:cNvPr id="6" name="Obraz 5" descr="Obraz zawierający tekst, elektronika, klawiatura, w pomieszczeniu&#10;&#10;Opis wygenerowany automatycznie">
            <a:extLst>
              <a:ext uri="{FF2B5EF4-FFF2-40B4-BE49-F238E27FC236}">
                <a16:creationId xmlns:a16="http://schemas.microsoft.com/office/drawing/2014/main" id="{9FCAEBC0-F2F4-DF43-5904-F205A79DA52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16684" y="2057811"/>
            <a:ext cx="5827659" cy="3425368"/>
          </a:xfrm>
          <a:prstGeom prst="rect">
            <a:avLst/>
          </a:prstGeom>
        </p:spPr>
      </p:pic>
      <p:sp>
        <p:nvSpPr>
          <p:cNvPr id="7" name="pole tekstowe 6">
            <a:extLst>
              <a:ext uri="{FF2B5EF4-FFF2-40B4-BE49-F238E27FC236}">
                <a16:creationId xmlns:a16="http://schemas.microsoft.com/office/drawing/2014/main" id="{5D4B47A6-76A6-720F-1005-804CD079A961}"/>
              </a:ext>
            </a:extLst>
          </p:cNvPr>
          <p:cNvSpPr txBox="1"/>
          <p:nvPr/>
        </p:nvSpPr>
        <p:spPr>
          <a:xfrm>
            <a:off x="2349279" y="5252347"/>
            <a:ext cx="4495634" cy="230832"/>
          </a:xfrm>
          <a:prstGeom prst="rect">
            <a:avLst/>
          </a:prstGeom>
          <a:noFill/>
        </p:spPr>
        <p:txBody>
          <a:bodyPr wrap="square" rtlCol="0">
            <a:spAutoFit/>
          </a:bodyPr>
          <a:lstStyle/>
          <a:p>
            <a:r>
              <a:rPr lang="pl-PL" sz="900" dirty="0"/>
              <a:t>Author</a:t>
            </a:r>
            <a:r>
              <a:rPr lang="en-GB" sz="900" dirty="0"/>
              <a:t>: </a:t>
            </a:r>
            <a:r>
              <a:rPr lang="pl-PL" sz="900" dirty="0" err="1"/>
              <a:t>Unknown</a:t>
            </a:r>
            <a:r>
              <a:rPr lang="en-GB" sz="900" dirty="0"/>
              <a:t>, </a:t>
            </a:r>
            <a:r>
              <a:rPr lang="en-GB" sz="900" dirty="0" err="1"/>
              <a:t>l</a:t>
            </a:r>
            <a:r>
              <a:rPr lang="en-GB" sz="900" dirty="0" err="1">
                <a:hlinkClick r:id="rId9" tooltip="https://creativecommons.org/licenses/by-nc/3.0/"/>
              </a:rPr>
              <a:t>CC</a:t>
            </a:r>
            <a:r>
              <a:rPr lang="en-GB" sz="900" dirty="0">
                <a:hlinkClick r:id="rId9" tooltip="https://creativecommons.org/licenses/by-nc/3.0/"/>
              </a:rPr>
              <a:t> BY-NC</a:t>
            </a:r>
            <a:endParaRPr lang="en-GB" sz="900" dirty="0"/>
          </a:p>
        </p:txBody>
      </p:sp>
    </p:spTree>
    <p:extLst>
      <p:ext uri="{BB962C8B-B14F-4D97-AF65-F5344CB8AC3E}">
        <p14:creationId xmlns:p14="http://schemas.microsoft.com/office/powerpoint/2010/main" val="39121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79FD4E-7D44-4FE4-D2DF-EC174E76DFD0}"/>
              </a:ext>
            </a:extLst>
          </p:cNvPr>
          <p:cNvSpPr>
            <a:spLocks noGrp="1"/>
          </p:cNvSpPr>
          <p:nvPr>
            <p:ph type="title"/>
          </p:nvPr>
        </p:nvSpPr>
        <p:spPr>
          <a:xfrm>
            <a:off x="387130" y="411882"/>
            <a:ext cx="10625229" cy="954532"/>
          </a:xfrm>
        </p:spPr>
        <p:txBody>
          <a:bodyPr/>
          <a:lstStyle/>
          <a:p>
            <a:r>
              <a:rPr lang="pl-PL" dirty="0" err="1"/>
              <a:t>Exemplary</a:t>
            </a:r>
            <a:r>
              <a:rPr lang="pl-PL" dirty="0"/>
              <a:t> </a:t>
            </a:r>
            <a:r>
              <a:rPr lang="pl-PL" dirty="0" err="1"/>
              <a:t>publishers</a:t>
            </a:r>
            <a:endParaRPr lang="en-GB" dirty="0"/>
          </a:p>
        </p:txBody>
      </p:sp>
      <p:pic>
        <p:nvPicPr>
          <p:cNvPr id="4098" name="Picture 2" descr="Elsevier – Publishing conditions 2023">
            <a:extLst>
              <a:ext uri="{FF2B5EF4-FFF2-40B4-BE49-F238E27FC236}">
                <a16:creationId xmlns:a16="http://schemas.microsoft.com/office/drawing/2014/main" id="{0C2C3BAF-B4BF-A694-670D-EAB87103B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30" y="2256265"/>
            <a:ext cx="38481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nformation about Springer as an international publisher | article  publication - ESRPC">
            <a:extLst>
              <a:ext uri="{FF2B5EF4-FFF2-40B4-BE49-F238E27FC236}">
                <a16:creationId xmlns:a16="http://schemas.microsoft.com/office/drawing/2014/main" id="{A64FF3D0-ED22-C81A-96B8-ADBA1B0CA6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024"/>
          <a:stretch/>
        </p:blipFill>
        <p:spPr bwMode="auto">
          <a:xfrm>
            <a:off x="387130" y="3694500"/>
            <a:ext cx="2619375" cy="15334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EEE - ISSE 2022">
            <a:extLst>
              <a:ext uri="{FF2B5EF4-FFF2-40B4-BE49-F238E27FC236}">
                <a16:creationId xmlns:a16="http://schemas.microsoft.com/office/drawing/2014/main" id="{6969A15E-8E95-1F75-6B58-7DC7B1041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034" y="2474828"/>
            <a:ext cx="3053426" cy="30534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ontact us - Author Services">
            <a:extLst>
              <a:ext uri="{FF2B5EF4-FFF2-40B4-BE49-F238E27FC236}">
                <a16:creationId xmlns:a16="http://schemas.microsoft.com/office/drawing/2014/main" id="{BF570FDA-FE34-EA39-F5E8-89CF71FAE4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014" y="4918461"/>
            <a:ext cx="44005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me page">
            <a:extLst>
              <a:ext uri="{FF2B5EF4-FFF2-40B4-BE49-F238E27FC236}">
                <a16:creationId xmlns:a16="http://schemas.microsoft.com/office/drawing/2014/main" id="{FC7DB425-8B72-69D5-E0B5-6DC4CFE083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27945" y="2034482"/>
            <a:ext cx="3742041" cy="1050138"/>
          </a:xfrm>
          <a:prstGeom prst="rect">
            <a:avLst/>
          </a:prstGeom>
          <a:solidFill>
            <a:schemeClr val="accent3">
              <a:lumMod val="75000"/>
            </a:schemeClr>
          </a:solidFill>
        </p:spPr>
      </p:pic>
      <p:pic>
        <p:nvPicPr>
          <p:cNvPr id="8" name="Obraz 7" descr="Obraz zawierający diagram&#10;&#10;Opis wygenerowany automatycznie">
            <a:extLst>
              <a:ext uri="{FF2B5EF4-FFF2-40B4-BE49-F238E27FC236}">
                <a16:creationId xmlns:a16="http://schemas.microsoft.com/office/drawing/2014/main" id="{E598EA9F-EC49-30FA-F791-3609A29D4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pic>
        <p:nvPicPr>
          <p:cNvPr id="4108" name="Picture 12">
            <a:extLst>
              <a:ext uri="{FF2B5EF4-FFF2-40B4-BE49-F238E27FC236}">
                <a16:creationId xmlns:a16="http://schemas.microsoft.com/office/drawing/2014/main" id="{BBC8D4CC-C2DE-9965-4BB8-75FAA14A3E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1224" y="3481920"/>
            <a:ext cx="3053427" cy="1344903"/>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a:extLst>
              <a:ext uri="{FF2B5EF4-FFF2-40B4-BE49-F238E27FC236}">
                <a16:creationId xmlns:a16="http://schemas.microsoft.com/office/drawing/2014/main" id="{824B22F7-E90D-BD39-ACDC-770E30EB9081}"/>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11</a:t>
            </a:fld>
            <a:endParaRPr lang="en-US" dirty="0"/>
          </a:p>
        </p:txBody>
      </p:sp>
    </p:spTree>
    <p:extLst>
      <p:ext uri="{BB962C8B-B14F-4D97-AF65-F5344CB8AC3E}">
        <p14:creationId xmlns:p14="http://schemas.microsoft.com/office/powerpoint/2010/main" val="415819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B0A225-CAB6-DA04-DBC8-6651ADD9EDA0}"/>
              </a:ext>
            </a:extLst>
          </p:cNvPr>
          <p:cNvSpPr>
            <a:spLocks noGrp="1"/>
          </p:cNvSpPr>
          <p:nvPr>
            <p:ph type="title"/>
          </p:nvPr>
        </p:nvSpPr>
        <p:spPr/>
        <p:txBody>
          <a:bodyPr>
            <a:normAutofit fontScale="90000"/>
          </a:bodyPr>
          <a:lstStyle/>
          <a:p>
            <a:r>
              <a:rPr lang="pl-PL" dirty="0"/>
              <a:t>Collaboration with </a:t>
            </a:r>
            <a:r>
              <a:rPr lang="pl-PL" dirty="0" err="1"/>
              <a:t>stakeholders</a:t>
            </a:r>
            <a:r>
              <a:rPr lang="pl-PL" dirty="0"/>
              <a:t> and </a:t>
            </a:r>
            <a:r>
              <a:rPr lang="pl-PL" dirty="0" err="1"/>
              <a:t>research</a:t>
            </a:r>
            <a:r>
              <a:rPr lang="pl-PL" dirty="0"/>
              <a:t> </a:t>
            </a:r>
            <a:r>
              <a:rPr lang="pl-PL" dirty="0" err="1"/>
              <a:t>partners</a:t>
            </a:r>
            <a:endParaRPr lang="en-GB" dirty="0"/>
          </a:p>
        </p:txBody>
      </p:sp>
      <p:sp>
        <p:nvSpPr>
          <p:cNvPr id="3" name="Symbol zastępczy zawartości 2">
            <a:extLst>
              <a:ext uri="{FF2B5EF4-FFF2-40B4-BE49-F238E27FC236}">
                <a16:creationId xmlns:a16="http://schemas.microsoft.com/office/drawing/2014/main" id="{EE3FC48A-970C-B413-CFDB-7D891E6ACCC9}"/>
              </a:ext>
            </a:extLst>
          </p:cNvPr>
          <p:cNvSpPr>
            <a:spLocks noGrp="1"/>
          </p:cNvSpPr>
          <p:nvPr>
            <p:ph idx="1"/>
          </p:nvPr>
        </p:nvSpPr>
        <p:spPr/>
        <p:txBody>
          <a:bodyPr/>
          <a:lstStyle/>
          <a:p>
            <a:r>
              <a:rPr lang="pl-PL" dirty="0" err="1"/>
              <a:t>Sharing</a:t>
            </a:r>
            <a:r>
              <a:rPr lang="pl-PL" dirty="0"/>
              <a:t> </a:t>
            </a:r>
            <a:r>
              <a:rPr lang="pl-PL" dirty="0" err="1"/>
              <a:t>own</a:t>
            </a:r>
            <a:r>
              <a:rPr lang="pl-PL" dirty="0"/>
              <a:t> </a:t>
            </a:r>
            <a:r>
              <a:rPr lang="pl-PL" dirty="0" err="1"/>
              <a:t>achievements</a:t>
            </a:r>
            <a:r>
              <a:rPr lang="pl-PL" dirty="0"/>
              <a:t> </a:t>
            </a:r>
            <a:r>
              <a:rPr lang="pl-PL" dirty="0" err="1"/>
              <a:t>within</a:t>
            </a:r>
            <a:r>
              <a:rPr lang="pl-PL" dirty="0"/>
              <a:t> </a:t>
            </a:r>
            <a:r>
              <a:rPr lang="pl-PL" dirty="0" err="1"/>
              <a:t>internships</a:t>
            </a:r>
            <a:r>
              <a:rPr lang="pl-PL" dirty="0"/>
              <a:t> of </a:t>
            </a:r>
            <a:r>
              <a:rPr lang="pl-PL" dirty="0" err="1"/>
              <a:t>researchers</a:t>
            </a:r>
            <a:r>
              <a:rPr lang="pl-PL" dirty="0"/>
              <a:t> in </a:t>
            </a:r>
            <a:r>
              <a:rPr lang="pl-PL" dirty="0" err="1"/>
              <a:t>industrial</a:t>
            </a:r>
            <a:r>
              <a:rPr lang="pl-PL" dirty="0"/>
              <a:t> </a:t>
            </a:r>
            <a:r>
              <a:rPr lang="pl-PL" dirty="0" err="1"/>
              <a:t>companies</a:t>
            </a:r>
            <a:r>
              <a:rPr lang="pl-PL" dirty="0"/>
              <a:t> </a:t>
            </a:r>
            <a:br>
              <a:rPr lang="pl-PL" dirty="0"/>
            </a:br>
            <a:r>
              <a:rPr lang="pl-PL" dirty="0"/>
              <a:t>and </a:t>
            </a:r>
            <a:r>
              <a:rPr lang="pl-PL" dirty="0" err="1"/>
              <a:t>other</a:t>
            </a:r>
            <a:r>
              <a:rPr lang="pl-PL" dirty="0"/>
              <a:t>  </a:t>
            </a:r>
            <a:r>
              <a:rPr lang="pl-PL" dirty="0" err="1"/>
              <a:t>organizations</a:t>
            </a:r>
            <a:r>
              <a:rPr lang="pl-PL" dirty="0"/>
              <a:t> (</a:t>
            </a:r>
            <a:r>
              <a:rPr lang="pl-PL" dirty="0" err="1"/>
              <a:t>e.g</a:t>
            </a:r>
            <a:r>
              <a:rPr lang="pl-PL" dirty="0"/>
              <a:t>. </a:t>
            </a:r>
            <a:r>
              <a:rPr lang="pl-PL" dirty="0" err="1"/>
              <a:t>universities</a:t>
            </a:r>
            <a:r>
              <a:rPr lang="pl-PL" dirty="0"/>
              <a:t>)</a:t>
            </a:r>
          </a:p>
          <a:p>
            <a:r>
              <a:rPr lang="pl-PL" dirty="0" err="1"/>
              <a:t>Participating</a:t>
            </a:r>
            <a:r>
              <a:rPr lang="pl-PL" dirty="0"/>
              <a:t> in </a:t>
            </a:r>
            <a:r>
              <a:rPr lang="pl-PL" dirty="0" err="1"/>
              <a:t>research</a:t>
            </a:r>
            <a:r>
              <a:rPr lang="pl-PL" dirty="0"/>
              <a:t> </a:t>
            </a:r>
            <a:r>
              <a:rPr lang="pl-PL" dirty="0" err="1"/>
              <a:t>associations</a:t>
            </a:r>
            <a:endParaRPr lang="pl-PL" dirty="0"/>
          </a:p>
          <a:p>
            <a:r>
              <a:rPr lang="pl-PL" dirty="0" err="1"/>
              <a:t>Participating</a:t>
            </a:r>
            <a:r>
              <a:rPr lang="pl-PL" dirty="0"/>
              <a:t> in </a:t>
            </a:r>
            <a:r>
              <a:rPr lang="pl-PL" dirty="0" err="1"/>
              <a:t>conferences</a:t>
            </a:r>
            <a:endParaRPr lang="pl-PL" dirty="0"/>
          </a:p>
          <a:p>
            <a:r>
              <a:rPr lang="pl-PL" dirty="0" err="1"/>
              <a:t>Investing</a:t>
            </a:r>
            <a:r>
              <a:rPr lang="pl-PL" dirty="0"/>
              <a:t> in </a:t>
            </a:r>
            <a:r>
              <a:rPr lang="pl-PL" dirty="0" err="1"/>
              <a:t>international</a:t>
            </a:r>
            <a:r>
              <a:rPr lang="pl-PL" dirty="0"/>
              <a:t> </a:t>
            </a:r>
            <a:r>
              <a:rPr lang="pl-PL" dirty="0" err="1"/>
              <a:t>collaboration</a:t>
            </a:r>
            <a:endParaRPr lang="en-GB" dirty="0"/>
          </a:p>
        </p:txBody>
      </p:sp>
      <p:sp>
        <p:nvSpPr>
          <p:cNvPr id="4" name="Slide Number Placeholder 5">
            <a:extLst>
              <a:ext uri="{FF2B5EF4-FFF2-40B4-BE49-F238E27FC236}">
                <a16:creationId xmlns:a16="http://schemas.microsoft.com/office/drawing/2014/main" id="{3CAC9DFF-241C-B0E2-35F2-24247AE9D78E}"/>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12</a:t>
            </a:fld>
            <a:endParaRPr lang="en-US" dirty="0"/>
          </a:p>
        </p:txBody>
      </p:sp>
      <p:pic>
        <p:nvPicPr>
          <p:cNvPr id="5" name="Obraz 4" descr="Obraz zawierający diagram&#10;&#10;Opis wygenerowany automatycznie">
            <a:extLst>
              <a:ext uri="{FF2B5EF4-FFF2-40B4-BE49-F238E27FC236}">
                <a16:creationId xmlns:a16="http://schemas.microsoft.com/office/drawing/2014/main" id="{160A0606-584B-A2CC-E416-B0D6099B8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Tree>
    <p:extLst>
      <p:ext uri="{BB962C8B-B14F-4D97-AF65-F5344CB8AC3E}">
        <p14:creationId xmlns:p14="http://schemas.microsoft.com/office/powerpoint/2010/main" val="1553416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8AF7E6-0941-22AA-A492-8D43F41FCC5D}"/>
              </a:ext>
            </a:extLst>
          </p:cNvPr>
          <p:cNvSpPr>
            <a:spLocks noGrp="1"/>
          </p:cNvSpPr>
          <p:nvPr>
            <p:ph type="title"/>
          </p:nvPr>
        </p:nvSpPr>
        <p:spPr/>
        <p:txBody>
          <a:bodyPr/>
          <a:lstStyle/>
          <a:p>
            <a:r>
              <a:rPr lang="pl-PL" dirty="0"/>
              <a:t>EDURES INITIATIVES</a:t>
            </a:r>
            <a:endParaRPr lang="en-GB" dirty="0"/>
          </a:p>
        </p:txBody>
      </p:sp>
      <p:sp>
        <p:nvSpPr>
          <p:cNvPr id="3" name="Symbol zastępczy zawartości 2">
            <a:extLst>
              <a:ext uri="{FF2B5EF4-FFF2-40B4-BE49-F238E27FC236}">
                <a16:creationId xmlns:a16="http://schemas.microsoft.com/office/drawing/2014/main" id="{C74C1E29-7D70-DF2A-E7B1-7651071C8FB6}"/>
              </a:ext>
            </a:extLst>
          </p:cNvPr>
          <p:cNvSpPr>
            <a:spLocks noGrp="1"/>
          </p:cNvSpPr>
          <p:nvPr>
            <p:ph idx="1"/>
          </p:nvPr>
        </p:nvSpPr>
        <p:spPr/>
        <p:txBody>
          <a:bodyPr/>
          <a:lstStyle/>
          <a:p>
            <a:pPr marL="0" indent="0">
              <a:buNone/>
            </a:pPr>
            <a:r>
              <a:rPr lang="pl-PL" u="sng" dirty="0">
                <a:solidFill>
                  <a:schemeClr val="accent2"/>
                </a:solidFill>
                <a:latin typeface="+mj-lt"/>
              </a:rPr>
              <a:t>Basic </a:t>
            </a:r>
            <a:r>
              <a:rPr lang="pl-PL" u="sng" dirty="0" err="1">
                <a:solidFill>
                  <a:schemeClr val="accent2"/>
                </a:solidFill>
                <a:latin typeface="+mj-lt"/>
              </a:rPr>
              <a:t>ideas</a:t>
            </a:r>
            <a:r>
              <a:rPr lang="pl-PL" u="sng" dirty="0">
                <a:solidFill>
                  <a:schemeClr val="accent2"/>
                </a:solidFill>
                <a:latin typeface="+mj-lt"/>
              </a:rPr>
              <a:t>:</a:t>
            </a:r>
          </a:p>
          <a:p>
            <a:r>
              <a:rPr lang="en-US" u="sng" dirty="0">
                <a:latin typeface="+mj-lt"/>
              </a:rPr>
              <a:t>Guide for educators regarding the utilization of </a:t>
            </a:r>
            <a:r>
              <a:rPr lang="en-US" u="sng" dirty="0">
                <a:latin typeface="+mj-lt"/>
                <a:hlinkClick r:id="rId2">
                  <a:extLst>
                    <a:ext uri="{A12FA001-AC4F-418D-AE19-62706E023703}">
                      <ahyp:hlinkClr xmlns:ahyp="http://schemas.microsoft.com/office/drawing/2018/hyperlinkcolor" val="tx"/>
                    </a:ext>
                  </a:extLst>
                </a:hlinkClick>
              </a:rPr>
              <a:t>research</a:t>
            </a:r>
            <a:r>
              <a:rPr lang="en-US" u="sng" dirty="0">
                <a:latin typeface="+mj-lt"/>
              </a:rPr>
              <a:t> results in technology education</a:t>
            </a:r>
            <a:endParaRPr lang="pl-PL" dirty="0">
              <a:latin typeface="+mj-lt"/>
            </a:endParaRPr>
          </a:p>
          <a:p>
            <a:r>
              <a:rPr lang="pl-PL" dirty="0">
                <a:latin typeface="+mj-lt"/>
                <a:hlinkClick r:id="rId3">
                  <a:extLst>
                    <a:ext uri="{A12FA001-AC4F-418D-AE19-62706E023703}">
                      <ahyp:hlinkClr xmlns:ahyp="http://schemas.microsoft.com/office/drawing/2018/hyperlinkcolor" val="tx"/>
                    </a:ext>
                  </a:extLst>
                </a:hlinkClick>
              </a:rPr>
              <a:t>Thesis </a:t>
            </a:r>
            <a:r>
              <a:rPr lang="pl-PL" dirty="0" err="1">
                <a:latin typeface="+mj-lt"/>
                <a:hlinkClick r:id="rId3">
                  <a:extLst>
                    <a:ext uri="{A12FA001-AC4F-418D-AE19-62706E023703}">
                      <ahyp:hlinkClr xmlns:ahyp="http://schemas.microsoft.com/office/drawing/2018/hyperlinkcolor" val="tx"/>
                    </a:ext>
                  </a:extLst>
                </a:hlinkClick>
              </a:rPr>
              <a:t>wizard</a:t>
            </a:r>
            <a:endParaRPr lang="pl-PL" dirty="0">
              <a:latin typeface="+mj-lt"/>
            </a:endParaRPr>
          </a:p>
          <a:p>
            <a:r>
              <a:rPr lang="pl-PL" dirty="0">
                <a:latin typeface="+mj-lt"/>
                <a:hlinkClick r:id="rId4">
                  <a:extLst>
                    <a:ext uri="{A12FA001-AC4F-418D-AE19-62706E023703}">
                      <ahyp:hlinkClr xmlns:ahyp="http://schemas.microsoft.com/office/drawing/2018/hyperlinkcolor" val="tx"/>
                    </a:ext>
                  </a:extLst>
                </a:hlinkClick>
              </a:rPr>
              <a:t>Research portal </a:t>
            </a:r>
            <a:r>
              <a:rPr lang="pl-PL" dirty="0" err="1">
                <a:latin typeface="+mj-lt"/>
                <a:hlinkClick r:id="rId4">
                  <a:extLst>
                    <a:ext uri="{A12FA001-AC4F-418D-AE19-62706E023703}">
                      <ahyp:hlinkClr xmlns:ahyp="http://schemas.microsoft.com/office/drawing/2018/hyperlinkcolor" val="tx"/>
                    </a:ext>
                  </a:extLst>
                </a:hlinkClick>
              </a:rPr>
              <a:t>proposal</a:t>
            </a:r>
            <a:r>
              <a:rPr lang="pl-PL" dirty="0">
                <a:latin typeface="+mj-lt"/>
                <a:hlinkClick r:id="rId4">
                  <a:extLst>
                    <a:ext uri="{A12FA001-AC4F-418D-AE19-62706E023703}">
                      <ahyp:hlinkClr xmlns:ahyp="http://schemas.microsoft.com/office/drawing/2018/hyperlinkcolor" val="tx"/>
                    </a:ext>
                  </a:extLst>
                </a:hlinkClick>
              </a:rPr>
              <a:t> </a:t>
            </a:r>
            <a:r>
              <a:rPr lang="pl-PL" dirty="0" err="1">
                <a:latin typeface="+mj-lt"/>
                <a:hlinkClick r:id="rId4">
                  <a:extLst>
                    <a:ext uri="{A12FA001-AC4F-418D-AE19-62706E023703}">
                      <ahyp:hlinkClr xmlns:ahyp="http://schemas.microsoft.com/office/drawing/2018/hyperlinkcolor" val="tx"/>
                    </a:ext>
                  </a:extLst>
                </a:hlinkClick>
              </a:rPr>
              <a:t>at</a:t>
            </a:r>
            <a:r>
              <a:rPr lang="pl-PL" dirty="0">
                <a:latin typeface="+mj-lt"/>
                <a:hlinkClick r:id="rId4">
                  <a:extLst>
                    <a:ext uri="{A12FA001-AC4F-418D-AE19-62706E023703}">
                      <ahyp:hlinkClr xmlns:ahyp="http://schemas.microsoft.com/office/drawing/2018/hyperlinkcolor" val="tx"/>
                    </a:ext>
                  </a:extLst>
                </a:hlinkClick>
              </a:rPr>
              <a:t> the University</a:t>
            </a:r>
            <a:endParaRPr lang="pl-PL" dirty="0">
              <a:latin typeface="+mj-lt"/>
            </a:endParaRPr>
          </a:p>
          <a:p>
            <a:r>
              <a:rPr lang="pl-PL" dirty="0">
                <a:latin typeface="+mj-lt"/>
                <a:hlinkClick r:id="rId5">
                  <a:extLst>
                    <a:ext uri="{A12FA001-AC4F-418D-AE19-62706E023703}">
                      <ahyp:hlinkClr xmlns:ahyp="http://schemas.microsoft.com/office/drawing/2018/hyperlinkcolor" val="tx"/>
                    </a:ext>
                  </a:extLst>
                </a:hlinkClick>
              </a:rPr>
              <a:t>Lectures </a:t>
            </a:r>
            <a:r>
              <a:rPr lang="pl-PL" dirty="0" err="1">
                <a:latin typeface="+mj-lt"/>
                <a:hlinkClick r:id="rId5">
                  <a:extLst>
                    <a:ext uri="{A12FA001-AC4F-418D-AE19-62706E023703}">
                      <ahyp:hlinkClr xmlns:ahyp="http://schemas.microsoft.com/office/drawing/2018/hyperlinkcolor" val="tx"/>
                    </a:ext>
                  </a:extLst>
                </a:hlinkClick>
              </a:rPr>
              <a:t>preparation</a:t>
            </a:r>
            <a:r>
              <a:rPr lang="pl-PL" dirty="0">
                <a:latin typeface="+mj-lt"/>
                <a:hlinkClick r:id="rId5">
                  <a:extLst>
                    <a:ext uri="{A12FA001-AC4F-418D-AE19-62706E023703}">
                      <ahyp:hlinkClr xmlns:ahyp="http://schemas.microsoft.com/office/drawing/2018/hyperlinkcolor" val="tx"/>
                    </a:ext>
                  </a:extLst>
                </a:hlinkClick>
              </a:rPr>
              <a:t> and the </a:t>
            </a:r>
            <a:r>
              <a:rPr lang="pl-PL" dirty="0" err="1">
                <a:latin typeface="+mj-lt"/>
                <a:hlinkClick r:id="rId5">
                  <a:extLst>
                    <a:ext uri="{A12FA001-AC4F-418D-AE19-62706E023703}">
                      <ahyp:hlinkClr xmlns:ahyp="http://schemas.microsoft.com/office/drawing/2018/hyperlinkcolor" val="tx"/>
                    </a:ext>
                  </a:extLst>
                </a:hlinkClick>
              </a:rPr>
              <a:t>use</a:t>
            </a:r>
            <a:r>
              <a:rPr lang="pl-PL" dirty="0">
                <a:latin typeface="+mj-lt"/>
                <a:hlinkClick r:id="rId5">
                  <a:extLst>
                    <a:ext uri="{A12FA001-AC4F-418D-AE19-62706E023703}">
                      <ahyp:hlinkClr xmlns:ahyp="http://schemas.microsoft.com/office/drawing/2018/hyperlinkcolor" val="tx"/>
                    </a:ext>
                  </a:extLst>
                </a:hlinkClick>
              </a:rPr>
              <a:t> of </a:t>
            </a:r>
            <a:r>
              <a:rPr lang="pl-PL" dirty="0" err="1">
                <a:latin typeface="+mj-lt"/>
                <a:hlinkClick r:id="rId5">
                  <a:extLst>
                    <a:ext uri="{A12FA001-AC4F-418D-AE19-62706E023703}">
                      <ahyp:hlinkClr xmlns:ahyp="http://schemas.microsoft.com/office/drawing/2018/hyperlinkcolor" val="tx"/>
                    </a:ext>
                  </a:extLst>
                </a:hlinkClick>
              </a:rPr>
              <a:t>interactive</a:t>
            </a:r>
            <a:r>
              <a:rPr lang="pl-PL" dirty="0">
                <a:latin typeface="+mj-lt"/>
                <a:hlinkClick r:id="rId5">
                  <a:extLst>
                    <a:ext uri="{A12FA001-AC4F-418D-AE19-62706E023703}">
                      <ahyp:hlinkClr xmlns:ahyp="http://schemas.microsoft.com/office/drawing/2018/hyperlinkcolor" val="tx"/>
                    </a:ext>
                  </a:extLst>
                </a:hlinkClick>
              </a:rPr>
              <a:t> exchange of </a:t>
            </a:r>
            <a:r>
              <a:rPr lang="pl-PL" dirty="0" err="1">
                <a:latin typeface="+mj-lt"/>
                <a:hlinkClick r:id="rId5">
                  <a:extLst>
                    <a:ext uri="{A12FA001-AC4F-418D-AE19-62706E023703}">
                      <ahyp:hlinkClr xmlns:ahyp="http://schemas.microsoft.com/office/drawing/2018/hyperlinkcolor" val="tx"/>
                    </a:ext>
                  </a:extLst>
                </a:hlinkClick>
              </a:rPr>
              <a:t>ideas</a:t>
            </a:r>
            <a:endParaRPr lang="pl-PL" dirty="0">
              <a:latin typeface="+mj-lt"/>
            </a:endParaRPr>
          </a:p>
          <a:p>
            <a:pPr marL="0" indent="0">
              <a:buNone/>
            </a:pPr>
            <a:r>
              <a:rPr lang="pl-PL" dirty="0" err="1">
                <a:solidFill>
                  <a:schemeClr val="accent2"/>
                </a:solidFill>
                <a:latin typeface="+mj-lt"/>
              </a:rPr>
              <a:t>Other</a:t>
            </a:r>
            <a:r>
              <a:rPr lang="pl-PL" dirty="0">
                <a:solidFill>
                  <a:schemeClr val="accent2"/>
                </a:solidFill>
                <a:latin typeface="+mj-lt"/>
              </a:rPr>
              <a:t> </a:t>
            </a:r>
            <a:r>
              <a:rPr lang="pl-PL" dirty="0" err="1">
                <a:solidFill>
                  <a:schemeClr val="accent2"/>
                </a:solidFill>
                <a:latin typeface="+mj-lt"/>
              </a:rPr>
              <a:t>ideas</a:t>
            </a:r>
            <a:r>
              <a:rPr lang="pl-PL" dirty="0">
                <a:solidFill>
                  <a:schemeClr val="accent2"/>
                </a:solidFill>
                <a:latin typeface="+mj-lt"/>
              </a:rPr>
              <a:t>:</a:t>
            </a:r>
          </a:p>
          <a:p>
            <a:r>
              <a:rPr lang="pl-PL" dirty="0" err="1">
                <a:latin typeface="+mj-lt"/>
              </a:rPr>
              <a:t>Trainings</a:t>
            </a:r>
            <a:r>
              <a:rPr lang="pl-PL" dirty="0">
                <a:latin typeface="+mj-lt"/>
              </a:rPr>
              <a:t> for </a:t>
            </a:r>
            <a:r>
              <a:rPr lang="pl-PL" dirty="0" err="1">
                <a:latin typeface="+mj-lt"/>
              </a:rPr>
              <a:t>teachers</a:t>
            </a:r>
            <a:r>
              <a:rPr lang="pl-PL" dirty="0">
                <a:latin typeface="+mj-lt"/>
              </a:rPr>
              <a:t> and </a:t>
            </a:r>
            <a:r>
              <a:rPr lang="pl-PL" dirty="0" err="1">
                <a:latin typeface="+mj-lt"/>
              </a:rPr>
              <a:t>studdents</a:t>
            </a:r>
            <a:r>
              <a:rPr lang="pl-PL" dirty="0">
                <a:latin typeface="+mj-lt"/>
              </a:rPr>
              <a:t> and </a:t>
            </a:r>
            <a:r>
              <a:rPr lang="pl-PL" dirty="0" err="1">
                <a:latin typeface="+mj-lt"/>
              </a:rPr>
              <a:t>underlining</a:t>
            </a:r>
            <a:r>
              <a:rPr lang="pl-PL" dirty="0">
                <a:latin typeface="+mj-lt"/>
              </a:rPr>
              <a:t> the </a:t>
            </a:r>
            <a:r>
              <a:rPr lang="pl-PL" dirty="0" err="1">
                <a:latin typeface="+mj-lt"/>
              </a:rPr>
              <a:t>necessity</a:t>
            </a:r>
            <a:r>
              <a:rPr lang="pl-PL" dirty="0">
                <a:latin typeface="+mj-lt"/>
              </a:rPr>
              <a:t> of </a:t>
            </a:r>
            <a:r>
              <a:rPr lang="pl-PL" dirty="0" err="1">
                <a:latin typeface="+mj-lt"/>
              </a:rPr>
              <a:t>recent</a:t>
            </a:r>
            <a:r>
              <a:rPr lang="pl-PL" dirty="0">
                <a:latin typeface="+mj-lt"/>
              </a:rPr>
              <a:t> </a:t>
            </a:r>
            <a:r>
              <a:rPr lang="pl-PL" dirty="0" err="1">
                <a:latin typeface="+mj-lt"/>
              </a:rPr>
              <a:t>research</a:t>
            </a:r>
            <a:r>
              <a:rPr lang="pl-PL" dirty="0">
                <a:latin typeface="+mj-lt"/>
              </a:rPr>
              <a:t> </a:t>
            </a:r>
            <a:r>
              <a:rPr lang="pl-PL" dirty="0" err="1">
                <a:latin typeface="+mj-lt"/>
              </a:rPr>
              <a:t>results</a:t>
            </a:r>
            <a:r>
              <a:rPr lang="pl-PL" dirty="0">
                <a:latin typeface="+mj-lt"/>
              </a:rPr>
              <a:t> </a:t>
            </a:r>
            <a:r>
              <a:rPr lang="pl-PL" dirty="0" err="1">
                <a:latin typeface="+mj-lt"/>
              </a:rPr>
              <a:t>sharing</a:t>
            </a:r>
            <a:endParaRPr lang="en-GB" dirty="0">
              <a:latin typeface="+mj-lt"/>
            </a:endParaRPr>
          </a:p>
        </p:txBody>
      </p:sp>
      <p:pic>
        <p:nvPicPr>
          <p:cNvPr id="4" name="Obraz 3" descr="Obraz zawierający diagram&#10;&#10;Opis wygenerowany automatycznie">
            <a:extLst>
              <a:ext uri="{FF2B5EF4-FFF2-40B4-BE49-F238E27FC236}">
                <a16:creationId xmlns:a16="http://schemas.microsoft.com/office/drawing/2014/main" id="{D0BAFEDE-E873-A65E-3B2A-CA2DE13395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
        <p:nvSpPr>
          <p:cNvPr id="5" name="Slide Number Placeholder 5">
            <a:extLst>
              <a:ext uri="{FF2B5EF4-FFF2-40B4-BE49-F238E27FC236}">
                <a16:creationId xmlns:a16="http://schemas.microsoft.com/office/drawing/2014/main" id="{99951FF0-F4E9-FB33-D127-98FC73776095}"/>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13</a:t>
            </a:fld>
            <a:endParaRPr lang="en-US" dirty="0"/>
          </a:p>
        </p:txBody>
      </p:sp>
    </p:spTree>
    <p:extLst>
      <p:ext uri="{BB962C8B-B14F-4D97-AF65-F5344CB8AC3E}">
        <p14:creationId xmlns:p14="http://schemas.microsoft.com/office/powerpoint/2010/main" val="371978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953C04-CD77-E0FF-ED73-501E2BEEAD4C}"/>
              </a:ext>
            </a:extLst>
          </p:cNvPr>
          <p:cNvSpPr>
            <a:spLocks noGrp="1"/>
          </p:cNvSpPr>
          <p:nvPr>
            <p:ph type="title"/>
          </p:nvPr>
        </p:nvSpPr>
        <p:spPr/>
        <p:txBody>
          <a:bodyPr>
            <a:normAutofit fontScale="90000"/>
          </a:bodyPr>
          <a:lstStyle/>
          <a:p>
            <a:r>
              <a:rPr lang="pl-PL" dirty="0"/>
              <a:t>How to </a:t>
            </a:r>
            <a:r>
              <a:rPr lang="pl-PL" dirty="0" err="1"/>
              <a:t>prepare</a:t>
            </a:r>
            <a:r>
              <a:rPr lang="pl-PL" dirty="0"/>
              <a:t> high </a:t>
            </a:r>
            <a:r>
              <a:rPr lang="pl-PL" dirty="0" err="1"/>
              <a:t>quality</a:t>
            </a:r>
            <a:r>
              <a:rPr lang="pl-PL" dirty="0"/>
              <a:t> materials?</a:t>
            </a:r>
            <a:endParaRPr lang="en-GB" dirty="0"/>
          </a:p>
        </p:txBody>
      </p:sp>
      <p:sp>
        <p:nvSpPr>
          <p:cNvPr id="3" name="Symbol zastępczy zawartości 2">
            <a:extLst>
              <a:ext uri="{FF2B5EF4-FFF2-40B4-BE49-F238E27FC236}">
                <a16:creationId xmlns:a16="http://schemas.microsoft.com/office/drawing/2014/main" id="{30C64E3F-EA6F-D8F3-832A-297F262DAC13}"/>
              </a:ext>
            </a:extLst>
          </p:cNvPr>
          <p:cNvSpPr>
            <a:spLocks noGrp="1"/>
          </p:cNvSpPr>
          <p:nvPr>
            <p:ph idx="1"/>
          </p:nvPr>
        </p:nvSpPr>
        <p:spPr/>
        <p:txBody>
          <a:bodyPr/>
          <a:lstStyle/>
          <a:p>
            <a:r>
              <a:rPr lang="pl-PL" dirty="0"/>
              <a:t>Editing </a:t>
            </a:r>
            <a:r>
              <a:rPr lang="pl-PL" dirty="0" err="1"/>
              <a:t>classes</a:t>
            </a:r>
            <a:r>
              <a:rPr lang="pl-PL" dirty="0"/>
              <a:t> </a:t>
            </a:r>
            <a:r>
              <a:rPr lang="pl-PL" dirty="0" err="1"/>
              <a:t>participation</a:t>
            </a:r>
            <a:endParaRPr lang="pl-PL" dirty="0"/>
          </a:p>
          <a:p>
            <a:r>
              <a:rPr lang="pl-PL" dirty="0"/>
              <a:t>New </a:t>
            </a:r>
            <a:r>
              <a:rPr lang="pl-PL" dirty="0" err="1"/>
              <a:t>digital</a:t>
            </a:r>
            <a:r>
              <a:rPr lang="pl-PL" dirty="0"/>
              <a:t> </a:t>
            </a:r>
            <a:r>
              <a:rPr lang="pl-PL" dirty="0" err="1"/>
              <a:t>techniques</a:t>
            </a:r>
            <a:r>
              <a:rPr lang="pl-PL" dirty="0"/>
              <a:t> </a:t>
            </a:r>
            <a:r>
              <a:rPr lang="pl-PL" dirty="0" err="1"/>
              <a:t>utilization</a:t>
            </a:r>
            <a:endParaRPr lang="pl-PL" dirty="0"/>
          </a:p>
          <a:p>
            <a:r>
              <a:rPr lang="pl-PL" dirty="0"/>
              <a:t>Language </a:t>
            </a:r>
            <a:r>
              <a:rPr lang="pl-PL" dirty="0" err="1"/>
              <a:t>rules</a:t>
            </a:r>
            <a:r>
              <a:rPr lang="pl-PL" dirty="0"/>
              <a:t> </a:t>
            </a:r>
            <a:r>
              <a:rPr lang="pl-PL" dirty="0" err="1"/>
              <a:t>observance</a:t>
            </a:r>
            <a:endParaRPr lang="pl-PL" dirty="0"/>
          </a:p>
          <a:p>
            <a:r>
              <a:rPr lang="pl-PL" dirty="0" err="1"/>
              <a:t>Reviewing</a:t>
            </a:r>
            <a:endParaRPr lang="pl-PL" dirty="0"/>
          </a:p>
          <a:p>
            <a:r>
              <a:rPr lang="pl-PL" dirty="0"/>
              <a:t>Time management </a:t>
            </a:r>
            <a:r>
              <a:rPr lang="pl-PL" dirty="0" err="1"/>
              <a:t>techniques</a:t>
            </a:r>
            <a:r>
              <a:rPr lang="pl-PL" dirty="0"/>
              <a:t> </a:t>
            </a:r>
            <a:r>
              <a:rPr lang="pl-PL" dirty="0" err="1"/>
              <a:t>usage</a:t>
            </a:r>
            <a:endParaRPr lang="pl-PL" dirty="0"/>
          </a:p>
          <a:p>
            <a:r>
              <a:rPr lang="pl-PL" dirty="0"/>
              <a:t>Etc. </a:t>
            </a:r>
          </a:p>
          <a:p>
            <a:endParaRPr lang="pl-PL" dirty="0"/>
          </a:p>
        </p:txBody>
      </p:sp>
      <p:pic>
        <p:nvPicPr>
          <p:cNvPr id="4" name="Obraz 3" descr="Obraz zawierający diagram&#10;&#10;Opis wygenerowany automatycznie">
            <a:extLst>
              <a:ext uri="{FF2B5EF4-FFF2-40B4-BE49-F238E27FC236}">
                <a16:creationId xmlns:a16="http://schemas.microsoft.com/office/drawing/2014/main" id="{27A1C70C-F985-4F00-E599-F2704B1D7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
        <p:nvSpPr>
          <p:cNvPr id="5" name="Slide Number Placeholder 5">
            <a:extLst>
              <a:ext uri="{FF2B5EF4-FFF2-40B4-BE49-F238E27FC236}">
                <a16:creationId xmlns:a16="http://schemas.microsoft.com/office/drawing/2014/main" id="{24CEEAF6-B2CA-4D66-E17B-4D01E7B5E8A6}"/>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14</a:t>
            </a:fld>
            <a:endParaRPr lang="en-US" dirty="0"/>
          </a:p>
        </p:txBody>
      </p:sp>
    </p:spTree>
    <p:extLst>
      <p:ext uri="{BB962C8B-B14F-4D97-AF65-F5344CB8AC3E}">
        <p14:creationId xmlns:p14="http://schemas.microsoft.com/office/powerpoint/2010/main" val="4138546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D67D9C-D411-1D6C-9947-A0776966F40E}"/>
              </a:ext>
            </a:extLst>
          </p:cNvPr>
          <p:cNvSpPr>
            <a:spLocks noGrp="1"/>
          </p:cNvSpPr>
          <p:nvPr>
            <p:ph type="title"/>
          </p:nvPr>
        </p:nvSpPr>
        <p:spPr/>
        <p:txBody>
          <a:bodyPr/>
          <a:lstStyle/>
          <a:p>
            <a:r>
              <a:rPr lang="pl-PL" dirty="0" err="1"/>
              <a:t>Some</a:t>
            </a:r>
            <a:r>
              <a:rPr lang="pl-PL" dirty="0"/>
              <a:t> Open </a:t>
            </a:r>
            <a:r>
              <a:rPr lang="pl-PL" dirty="0" err="1"/>
              <a:t>questions</a:t>
            </a:r>
            <a:endParaRPr lang="en-GB" dirty="0"/>
          </a:p>
        </p:txBody>
      </p:sp>
      <p:sp>
        <p:nvSpPr>
          <p:cNvPr id="3" name="Symbol zastępczy zawartości 2">
            <a:extLst>
              <a:ext uri="{FF2B5EF4-FFF2-40B4-BE49-F238E27FC236}">
                <a16:creationId xmlns:a16="http://schemas.microsoft.com/office/drawing/2014/main" id="{95795852-F5E5-BE50-E393-BE192E3911BF}"/>
              </a:ext>
            </a:extLst>
          </p:cNvPr>
          <p:cNvSpPr>
            <a:spLocks noGrp="1"/>
          </p:cNvSpPr>
          <p:nvPr>
            <p:ph idx="1"/>
          </p:nvPr>
        </p:nvSpPr>
        <p:spPr/>
        <p:txBody>
          <a:bodyPr/>
          <a:lstStyle/>
          <a:p>
            <a:r>
              <a:rPr lang="pl-PL" dirty="0"/>
              <a:t>How </a:t>
            </a:r>
            <a:r>
              <a:rPr lang="pl-PL" dirty="0" err="1"/>
              <a:t>often</a:t>
            </a:r>
            <a:r>
              <a:rPr lang="pl-PL" dirty="0"/>
              <a:t> do I </a:t>
            </a:r>
            <a:r>
              <a:rPr lang="pl-PL" dirty="0" err="1"/>
              <a:t>publish</a:t>
            </a:r>
            <a:r>
              <a:rPr lang="pl-PL" dirty="0"/>
              <a:t> my </a:t>
            </a:r>
            <a:r>
              <a:rPr lang="pl-PL" dirty="0" err="1"/>
              <a:t>work</a:t>
            </a:r>
            <a:r>
              <a:rPr lang="pl-PL" dirty="0"/>
              <a:t>?</a:t>
            </a:r>
          </a:p>
          <a:p>
            <a:r>
              <a:rPr lang="pl-PL" dirty="0"/>
              <a:t>Do I </a:t>
            </a:r>
            <a:r>
              <a:rPr lang="pl-PL" dirty="0" err="1"/>
              <a:t>pay</a:t>
            </a:r>
            <a:r>
              <a:rPr lang="pl-PL" dirty="0"/>
              <a:t> </a:t>
            </a:r>
            <a:r>
              <a:rPr lang="pl-PL" dirty="0" err="1"/>
              <a:t>attention</a:t>
            </a:r>
            <a:r>
              <a:rPr lang="pl-PL" dirty="0"/>
              <a:t> on </a:t>
            </a:r>
            <a:r>
              <a:rPr lang="pl-PL" dirty="0" err="1"/>
              <a:t>knowledge</a:t>
            </a:r>
            <a:r>
              <a:rPr lang="pl-PL" dirty="0"/>
              <a:t> </a:t>
            </a:r>
            <a:r>
              <a:rPr lang="pl-PL" dirty="0" err="1"/>
              <a:t>dissemination</a:t>
            </a:r>
            <a:r>
              <a:rPr lang="pl-PL" dirty="0"/>
              <a:t> </a:t>
            </a:r>
            <a:r>
              <a:rPr lang="pl-PL" dirty="0" err="1"/>
              <a:t>only</a:t>
            </a:r>
            <a:r>
              <a:rPr lang="pl-PL" dirty="0"/>
              <a:t> </a:t>
            </a:r>
            <a:r>
              <a:rPr lang="pl-PL" dirty="0" err="1"/>
              <a:t>or</a:t>
            </a:r>
            <a:r>
              <a:rPr lang="pl-PL" dirty="0"/>
              <a:t> </a:t>
            </a:r>
            <a:r>
              <a:rPr lang="pl-PL" dirty="0" err="1"/>
              <a:t>evaluation</a:t>
            </a:r>
            <a:r>
              <a:rPr lang="pl-PL" dirty="0"/>
              <a:t> </a:t>
            </a:r>
            <a:r>
              <a:rPr lang="pl-PL" dirty="0" err="1"/>
              <a:t>procedures</a:t>
            </a:r>
            <a:r>
              <a:rPr lang="pl-PL" dirty="0"/>
              <a:t> </a:t>
            </a:r>
            <a:r>
              <a:rPr lang="pl-PL" dirty="0" err="1"/>
              <a:t>force</a:t>
            </a:r>
            <a:r>
              <a:rPr lang="pl-PL" dirty="0"/>
              <a:t> me to </a:t>
            </a:r>
            <a:r>
              <a:rPr lang="pl-PL" dirty="0" err="1"/>
              <a:t>publish</a:t>
            </a:r>
            <a:r>
              <a:rPr lang="pl-PL" dirty="0"/>
              <a:t>?</a:t>
            </a:r>
          </a:p>
          <a:p>
            <a:r>
              <a:rPr lang="pl-PL" dirty="0"/>
              <a:t>Do I </a:t>
            </a:r>
            <a:r>
              <a:rPr lang="pl-PL" dirty="0" err="1"/>
              <a:t>use</a:t>
            </a:r>
            <a:r>
              <a:rPr lang="pl-PL" dirty="0"/>
              <a:t> </a:t>
            </a:r>
            <a:r>
              <a:rPr lang="pl-PL" dirty="0" err="1"/>
              <a:t>all</a:t>
            </a:r>
            <a:r>
              <a:rPr lang="pl-PL" dirty="0"/>
              <a:t> </a:t>
            </a:r>
            <a:r>
              <a:rPr lang="pl-PL" dirty="0" err="1"/>
              <a:t>existing</a:t>
            </a:r>
            <a:r>
              <a:rPr lang="pl-PL" dirty="0"/>
              <a:t> </a:t>
            </a:r>
            <a:r>
              <a:rPr lang="pl-PL" dirty="0" err="1"/>
              <a:t>opportunities</a:t>
            </a:r>
            <a:r>
              <a:rPr lang="pl-PL" dirty="0"/>
              <a:t> to </a:t>
            </a:r>
            <a:r>
              <a:rPr lang="pl-PL" dirty="0" err="1"/>
              <a:t>share</a:t>
            </a:r>
            <a:r>
              <a:rPr lang="pl-PL" dirty="0"/>
              <a:t> my </a:t>
            </a:r>
            <a:r>
              <a:rPr lang="pl-PL" dirty="0" err="1"/>
              <a:t>scientific</a:t>
            </a:r>
            <a:r>
              <a:rPr lang="pl-PL" dirty="0"/>
              <a:t> </a:t>
            </a:r>
            <a:r>
              <a:rPr lang="pl-PL" dirty="0" err="1"/>
              <a:t>achievements</a:t>
            </a:r>
            <a:r>
              <a:rPr lang="pl-PL" dirty="0"/>
              <a:t>?</a:t>
            </a:r>
          </a:p>
          <a:p>
            <a:r>
              <a:rPr lang="pl-PL" dirty="0"/>
              <a:t>How do I </a:t>
            </a:r>
            <a:r>
              <a:rPr lang="pl-PL" dirty="0" err="1"/>
              <a:t>understand</a:t>
            </a:r>
            <a:r>
              <a:rPr lang="pl-PL" dirty="0"/>
              <a:t> and </a:t>
            </a:r>
            <a:r>
              <a:rPr lang="pl-PL" dirty="0" err="1"/>
              <a:t>appreciate</a:t>
            </a:r>
            <a:r>
              <a:rPr lang="pl-PL" dirty="0"/>
              <a:t> </a:t>
            </a:r>
            <a:r>
              <a:rPr lang="pl-PL" dirty="0" err="1"/>
              <a:t>review</a:t>
            </a:r>
            <a:r>
              <a:rPr lang="pl-PL" dirty="0"/>
              <a:t> </a:t>
            </a:r>
            <a:r>
              <a:rPr lang="pl-PL" dirty="0" err="1"/>
              <a:t>process</a:t>
            </a:r>
            <a:r>
              <a:rPr lang="pl-PL" dirty="0"/>
              <a:t>?</a:t>
            </a:r>
          </a:p>
          <a:p>
            <a:r>
              <a:rPr lang="pl-PL" dirty="0"/>
              <a:t>Am I open for modern </a:t>
            </a:r>
            <a:r>
              <a:rPr lang="pl-PL" dirty="0" err="1"/>
              <a:t>dissemination</a:t>
            </a:r>
            <a:r>
              <a:rPr lang="pl-PL" dirty="0"/>
              <a:t> </a:t>
            </a:r>
            <a:r>
              <a:rPr lang="pl-PL" dirty="0" err="1"/>
              <a:t>techniques</a:t>
            </a:r>
            <a:r>
              <a:rPr lang="pl-PL" dirty="0"/>
              <a:t> </a:t>
            </a:r>
            <a:r>
              <a:rPr lang="pl-PL" dirty="0" err="1"/>
              <a:t>such</a:t>
            </a:r>
            <a:r>
              <a:rPr lang="pl-PL" dirty="0"/>
              <a:t> as </a:t>
            </a:r>
            <a:r>
              <a:rPr lang="pl-PL" dirty="0" err="1"/>
              <a:t>social</a:t>
            </a:r>
            <a:r>
              <a:rPr lang="pl-PL" dirty="0"/>
              <a:t> media, podcast, film </a:t>
            </a:r>
            <a:r>
              <a:rPr lang="pl-PL" dirty="0" err="1"/>
              <a:t>usage</a:t>
            </a:r>
            <a:r>
              <a:rPr lang="pl-PL" dirty="0"/>
              <a:t>?</a:t>
            </a:r>
          </a:p>
          <a:p>
            <a:pPr marL="0" indent="0">
              <a:buNone/>
            </a:pPr>
            <a:endParaRPr lang="pl-PL" dirty="0"/>
          </a:p>
          <a:p>
            <a:endParaRPr lang="en-GB" dirty="0"/>
          </a:p>
        </p:txBody>
      </p:sp>
      <p:sp>
        <p:nvSpPr>
          <p:cNvPr id="4" name="Slide Number Placeholder 5">
            <a:extLst>
              <a:ext uri="{FF2B5EF4-FFF2-40B4-BE49-F238E27FC236}">
                <a16:creationId xmlns:a16="http://schemas.microsoft.com/office/drawing/2014/main" id="{0F8E1B0E-720E-17E5-F078-361067527340}"/>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15</a:t>
            </a:fld>
            <a:endParaRPr lang="en-US" dirty="0"/>
          </a:p>
        </p:txBody>
      </p:sp>
      <p:pic>
        <p:nvPicPr>
          <p:cNvPr id="5" name="Obraz 4" descr="Obraz zawierający diagram&#10;&#10;Opis wygenerowany automatycznie">
            <a:extLst>
              <a:ext uri="{FF2B5EF4-FFF2-40B4-BE49-F238E27FC236}">
                <a16:creationId xmlns:a16="http://schemas.microsoft.com/office/drawing/2014/main" id="{F0AB5470-E0EA-3930-0ADD-01B192A0B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Tree>
    <p:extLst>
      <p:ext uri="{BB962C8B-B14F-4D97-AF65-F5344CB8AC3E}">
        <p14:creationId xmlns:p14="http://schemas.microsoft.com/office/powerpoint/2010/main" val="2846476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61FDB50-0760-9A3E-E2FD-15D974D3B555}"/>
              </a:ext>
            </a:extLst>
          </p:cNvPr>
          <p:cNvSpPr>
            <a:spLocks noGrp="1"/>
          </p:cNvSpPr>
          <p:nvPr>
            <p:ph type="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r>
              <a:rPr lang="pl-PL" dirty="0"/>
              <a:t>!</a:t>
            </a:r>
            <a:endParaRPr lang="en-GB" dirty="0"/>
          </a:p>
        </p:txBody>
      </p:sp>
      <p:pic>
        <p:nvPicPr>
          <p:cNvPr id="4" name="Obraz 3" descr="Obraz zawierający diagram&#10;&#10;Opis wygenerowany automatycznie">
            <a:extLst>
              <a:ext uri="{FF2B5EF4-FFF2-40B4-BE49-F238E27FC236}">
                <a16:creationId xmlns:a16="http://schemas.microsoft.com/office/drawing/2014/main" id="{2F8F6649-B172-67A7-3B79-0DEECAD38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7478" y="2770475"/>
            <a:ext cx="4512664" cy="3439825"/>
          </a:xfrm>
          <a:prstGeom prst="rect">
            <a:avLst/>
          </a:prstGeom>
        </p:spPr>
      </p:pic>
    </p:spTree>
    <p:extLst>
      <p:ext uri="{BB962C8B-B14F-4D97-AF65-F5344CB8AC3E}">
        <p14:creationId xmlns:p14="http://schemas.microsoft.com/office/powerpoint/2010/main" val="4124419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8B76FA-AA93-44F7-6DFC-74195173D058}"/>
              </a:ext>
            </a:extLst>
          </p:cNvPr>
          <p:cNvSpPr>
            <a:spLocks noGrp="1"/>
          </p:cNvSpPr>
          <p:nvPr>
            <p:ph idx="1"/>
          </p:nvPr>
        </p:nvSpPr>
        <p:spPr>
          <a:xfrm>
            <a:off x="652371" y="5486400"/>
            <a:ext cx="10620855" cy="457200"/>
          </a:xfrm>
        </p:spPr>
        <p:txBody>
          <a:bodyPr>
            <a:normAutofit fontScale="62500" lnSpcReduction="20000"/>
          </a:bodyPr>
          <a:lstStyle/>
          <a:p>
            <a:pPr marL="0" indent="0">
              <a:buNone/>
            </a:pPr>
            <a:r>
              <a:rPr lang="en-GB" sz="1800" i="1" dirty="0">
                <a:effectLst/>
                <a:latin typeface="Calibri" panose="020F0502020204030204" pitchFamily="34" charset="0"/>
                <a:ea typeface="Calibri" panose="020F0502020204030204" pitchFamily="34" charset="0"/>
              </a:rPr>
              <a:t>Any support the European Commission for the production of this guide does not constitute an endorsement of the contents which reflects the views only of the authors, and the Commission and the National Agency cannot be held responsible for any use which may be made of the information contained therein.</a:t>
            </a:r>
            <a:endParaRPr lang="pl-PL" sz="1800" dirty="0">
              <a:effectLst/>
              <a:latin typeface="Calibri" panose="020F0502020204030204" pitchFamily="34" charset="0"/>
              <a:ea typeface="Calibri" panose="020F0502020204030204" pitchFamily="34" charset="0"/>
            </a:endParaRPr>
          </a:p>
          <a:p>
            <a:endParaRPr lang="en-GB" dirty="0"/>
          </a:p>
        </p:txBody>
      </p:sp>
      <p:pic>
        <p:nvPicPr>
          <p:cNvPr id="4" name="image119.jpg" descr="To main content To main menu Enviter European Network for Vision Impairment  Training Education &amp;amp; Research ENVITER European Network for Vision  Impairment Training Education &amp;amp; Research ANormal textsize AMedium textsize  ALarge textsize T ...">
            <a:extLst>
              <a:ext uri="{FF2B5EF4-FFF2-40B4-BE49-F238E27FC236}">
                <a16:creationId xmlns:a16="http://schemas.microsoft.com/office/drawing/2014/main" id="{E5A4B71B-67CE-606B-2A03-6D64A5B1A251}"/>
              </a:ext>
            </a:extLst>
          </p:cNvPr>
          <p:cNvPicPr/>
          <p:nvPr/>
        </p:nvPicPr>
        <p:blipFill>
          <a:blip r:embed="rId2"/>
          <a:srcRect/>
          <a:stretch>
            <a:fillRect/>
          </a:stretch>
        </p:blipFill>
        <p:spPr>
          <a:xfrm>
            <a:off x="652371" y="821790"/>
            <a:ext cx="4558665" cy="1304290"/>
          </a:xfrm>
          <a:prstGeom prst="rect">
            <a:avLst/>
          </a:prstGeom>
          <a:ln/>
        </p:spPr>
      </p:pic>
      <p:pic>
        <p:nvPicPr>
          <p:cNvPr id="5" name="Obraz 4" descr="Obraz zawierający diagram&#10;&#10;Opis wygenerowany automatycznie">
            <a:extLst>
              <a:ext uri="{FF2B5EF4-FFF2-40B4-BE49-F238E27FC236}">
                <a16:creationId xmlns:a16="http://schemas.microsoft.com/office/drawing/2014/main" id="{1DA07099-6457-A2E5-2168-011AB53C0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533" y="628650"/>
            <a:ext cx="2848132" cy="2171700"/>
          </a:xfrm>
          <a:prstGeom prst="rect">
            <a:avLst/>
          </a:prstGeom>
          <a:noFill/>
        </p:spPr>
      </p:pic>
      <p:sp>
        <p:nvSpPr>
          <p:cNvPr id="7" name="pole tekstowe 6">
            <a:extLst>
              <a:ext uri="{FF2B5EF4-FFF2-40B4-BE49-F238E27FC236}">
                <a16:creationId xmlns:a16="http://schemas.microsoft.com/office/drawing/2014/main" id="{3367C649-1D85-8296-9E97-E671919BE571}"/>
              </a:ext>
            </a:extLst>
          </p:cNvPr>
          <p:cNvSpPr txBox="1"/>
          <p:nvPr/>
        </p:nvSpPr>
        <p:spPr>
          <a:xfrm>
            <a:off x="652371" y="2534928"/>
            <a:ext cx="8491629" cy="2082493"/>
          </a:xfrm>
          <a:prstGeom prst="rect">
            <a:avLst/>
          </a:prstGeom>
          <a:noFill/>
        </p:spPr>
        <p:txBody>
          <a:bodyPr wrap="square">
            <a:spAutoFit/>
          </a:bodyPr>
          <a:lstStyle/>
          <a:p>
            <a:pPr algn="just">
              <a:lnSpc>
                <a:spcPct val="107000"/>
              </a:lnSpc>
              <a:spcAft>
                <a:spcPts val="800"/>
              </a:spcAft>
            </a:pPr>
            <a:r>
              <a:rPr lang="en-GB" sz="1200" b="1" dirty="0">
                <a:effectLst/>
                <a:latin typeface="Calibri" panose="020F0502020204030204" pitchFamily="34" charset="0"/>
                <a:ea typeface="Calibri" panose="020F0502020204030204" pitchFamily="34" charset="0"/>
              </a:rPr>
              <a:t>Programme:</a:t>
            </a:r>
            <a:r>
              <a:rPr lang="en-GB" sz="1200" dirty="0">
                <a:effectLst/>
                <a:latin typeface="Calibri" panose="020F0502020204030204" pitchFamily="34" charset="0"/>
                <a:ea typeface="Calibri" panose="020F0502020204030204" pitchFamily="34" charset="0"/>
              </a:rPr>
              <a:t> Erasmus+</a:t>
            </a:r>
            <a:endParaRPr lang="pl-PL"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b="1" dirty="0">
                <a:effectLst/>
                <a:latin typeface="Calibri" panose="020F0502020204030204" pitchFamily="34" charset="0"/>
                <a:ea typeface="Calibri" panose="020F0502020204030204" pitchFamily="34" charset="0"/>
              </a:rPr>
              <a:t>Key Action:</a:t>
            </a:r>
            <a:r>
              <a:rPr lang="en-GB" sz="1200" dirty="0">
                <a:effectLst/>
                <a:latin typeface="Calibri" panose="020F0502020204030204" pitchFamily="34" charset="0"/>
                <a:ea typeface="Calibri" panose="020F0502020204030204" pitchFamily="34" charset="0"/>
              </a:rPr>
              <a:t> Cooperation for innovation and the exchange of good practices</a:t>
            </a:r>
            <a:endParaRPr lang="pl-PL"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b="1" dirty="0">
                <a:effectLst/>
                <a:latin typeface="Calibri" panose="020F0502020204030204" pitchFamily="34" charset="0"/>
                <a:ea typeface="Calibri" panose="020F0502020204030204" pitchFamily="34" charset="0"/>
              </a:rPr>
              <a:t>Action Type:</a:t>
            </a:r>
            <a:r>
              <a:rPr lang="en-GB" sz="1200" dirty="0">
                <a:effectLst/>
                <a:latin typeface="Calibri" panose="020F0502020204030204" pitchFamily="34" charset="0"/>
                <a:ea typeface="Calibri" panose="020F0502020204030204" pitchFamily="34" charset="0"/>
              </a:rPr>
              <a:t> Strategic Partnerships for higher education</a:t>
            </a:r>
            <a:endParaRPr lang="pl-PL"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b="1" dirty="0">
                <a:effectLst/>
                <a:latin typeface="Calibri" panose="020F0502020204030204" pitchFamily="34" charset="0"/>
                <a:ea typeface="Calibri" panose="020F0502020204030204" pitchFamily="34" charset="0"/>
              </a:rPr>
              <a:t>Number of the project:</a:t>
            </a:r>
            <a:r>
              <a:rPr lang="en-GB" sz="1200" dirty="0">
                <a:effectLst/>
                <a:latin typeface="Calibri" panose="020F0502020204030204" pitchFamily="34" charset="0"/>
                <a:ea typeface="Calibri" panose="020F0502020204030204" pitchFamily="34" charset="0"/>
              </a:rPr>
              <a:t> 2020-1-PL01-KA203-082219</a:t>
            </a:r>
            <a:endParaRPr lang="pl-PL"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b="1" dirty="0">
                <a:effectLst/>
                <a:latin typeface="Calibri" panose="020F0502020204030204" pitchFamily="34" charset="0"/>
                <a:ea typeface="Calibri" panose="020F0502020204030204" pitchFamily="34" charset="0"/>
              </a:rPr>
              <a:t>Webpage of the project:</a:t>
            </a:r>
            <a:r>
              <a:rPr lang="en-GB" sz="1200" dirty="0">
                <a:effectLst/>
                <a:latin typeface="Calibri" panose="020F0502020204030204" pitchFamily="34" charset="0"/>
                <a:ea typeface="Calibri" panose="020F0502020204030204" pitchFamily="34" charset="0"/>
              </a:rPr>
              <a:t> </a:t>
            </a:r>
            <a:r>
              <a:rPr lang="en-GB" sz="1200" dirty="0">
                <a:solidFill>
                  <a:srgbClr val="0563C1"/>
                </a:solidFill>
                <a:effectLst/>
                <a:latin typeface="Calibri" panose="020F0502020204030204" pitchFamily="34" charset="0"/>
                <a:ea typeface="Calibri" panose="020F0502020204030204" pitchFamily="34" charset="0"/>
                <a:hlinkClick r:id="rId4"/>
              </a:rPr>
              <a:t>http://edures.prz.edu.pl</a:t>
            </a:r>
            <a:endParaRPr lang="pl-PL"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b="1" dirty="0">
                <a:effectLst/>
                <a:latin typeface="Calibri" panose="020F0502020204030204" pitchFamily="34" charset="0"/>
                <a:ea typeface="Calibri" panose="020F0502020204030204" pitchFamily="34" charset="0"/>
              </a:rPr>
              <a:t>Project card:</a:t>
            </a:r>
            <a:r>
              <a:rPr lang="en-GB" sz="1200" dirty="0">
                <a:effectLst/>
                <a:latin typeface="Calibri" panose="020F0502020204030204" pitchFamily="34" charset="0"/>
                <a:ea typeface="Calibri" panose="020F0502020204030204" pitchFamily="34" charset="0"/>
              </a:rPr>
              <a:t> </a:t>
            </a:r>
            <a:r>
              <a:rPr lang="en-GB" sz="1200" dirty="0">
                <a:solidFill>
                  <a:srgbClr val="0563C1"/>
                </a:solidFill>
                <a:effectLst/>
                <a:latin typeface="Calibri" panose="020F0502020204030204" pitchFamily="34" charset="0"/>
                <a:ea typeface="Calibri" panose="020F0502020204030204" pitchFamily="34" charset="0"/>
                <a:hlinkClick r:id="rId5"/>
              </a:rPr>
              <a:t>https://ec.europa.eu/programmes/erasmus-plus/projects/eplus-project-details/#project/2020-1-PL01-KA203-082219</a:t>
            </a:r>
            <a:endParaRPr lang="pl-PL" sz="1200" dirty="0">
              <a:effectLst/>
              <a:latin typeface="Calibri" panose="020F0502020204030204" pitchFamily="34" charset="0"/>
              <a:ea typeface="Calibri" panose="020F0502020204030204" pitchFamily="34" charset="0"/>
            </a:endParaRPr>
          </a:p>
          <a:p>
            <a:pPr algn="just">
              <a:lnSpc>
                <a:spcPct val="107000"/>
              </a:lnSpc>
              <a:spcAft>
                <a:spcPts val="800"/>
              </a:spcAft>
            </a:pPr>
            <a:r>
              <a:rPr lang="en-GB" sz="1200" dirty="0">
                <a:effectLst/>
                <a:latin typeface="Calibri" panose="020F0502020204030204" pitchFamily="34" charset="0"/>
                <a:ea typeface="Calibri" panose="020F0502020204030204" pitchFamily="34" charset="0"/>
              </a:rPr>
              <a:t> </a:t>
            </a:r>
            <a:endParaRPr lang="pl-PL" sz="1200" dirty="0">
              <a:effectLst/>
              <a:latin typeface="Calibri" panose="020F0502020204030204" pitchFamily="34" charset="0"/>
              <a:ea typeface="Calibri" panose="020F0502020204030204" pitchFamily="34" charset="0"/>
            </a:endParaRPr>
          </a:p>
        </p:txBody>
      </p:sp>
      <p:sp>
        <p:nvSpPr>
          <p:cNvPr id="9" name="pole tekstowe 8">
            <a:extLst>
              <a:ext uri="{FF2B5EF4-FFF2-40B4-BE49-F238E27FC236}">
                <a16:creationId xmlns:a16="http://schemas.microsoft.com/office/drawing/2014/main" id="{F1A895BB-C235-3F13-700C-41D8A9785985}"/>
              </a:ext>
            </a:extLst>
          </p:cNvPr>
          <p:cNvSpPr txBox="1"/>
          <p:nvPr/>
        </p:nvSpPr>
        <p:spPr>
          <a:xfrm>
            <a:off x="2844800" y="4617421"/>
            <a:ext cx="6096000" cy="671915"/>
          </a:xfrm>
          <a:prstGeom prst="rect">
            <a:avLst/>
          </a:prstGeom>
          <a:noFill/>
        </p:spPr>
        <p:txBody>
          <a:bodyPr wrap="square">
            <a:spAutoFit/>
          </a:bodyPr>
          <a:lstStyle/>
          <a:p>
            <a:pPr algn="just">
              <a:lnSpc>
                <a:spcPct val="107000"/>
              </a:lnSpc>
              <a:spcAft>
                <a:spcPts val="800"/>
              </a:spcAft>
            </a:pPr>
            <a:r>
              <a:rPr lang="pl-PL" sz="1800" b="1" i="1" dirty="0">
                <a:effectLst/>
                <a:latin typeface="Calibri" panose="020F0502020204030204" pitchFamily="34" charset="0"/>
                <a:ea typeface="Calibri" panose="020F0502020204030204" pitchFamily="34" charset="0"/>
              </a:rPr>
              <a:t>Project </a:t>
            </a:r>
            <a:r>
              <a:rPr lang="en-GB" sz="1800" b="1" i="1" dirty="0">
                <a:effectLst/>
                <a:latin typeface="Calibri" panose="020F0502020204030204" pitchFamily="34" charset="0"/>
                <a:ea typeface="Calibri" panose="020F0502020204030204" pitchFamily="34" charset="0"/>
              </a:rPr>
              <a:t>EDURES:</a:t>
            </a:r>
            <a:r>
              <a:rPr lang="en-GB" sz="1800" b="1" dirty="0">
                <a:effectLst/>
                <a:latin typeface="Calibri" panose="020F0502020204030204" pitchFamily="34" charset="0"/>
                <a:ea typeface="Calibri" panose="020F0502020204030204" pitchFamily="34" charset="0"/>
              </a:rPr>
              <a:t> </a:t>
            </a:r>
            <a:r>
              <a:rPr lang="en-GB" sz="1800" b="1" i="1" dirty="0">
                <a:effectLst/>
                <a:latin typeface="Calibri" panose="020F0502020204030204" pitchFamily="34" charset="0"/>
                <a:ea typeface="Calibri" panose="020F0502020204030204" pitchFamily="34" charset="0"/>
              </a:rPr>
              <a:t>Technology education in the digital era supported by the significant use of research results</a:t>
            </a:r>
            <a:endParaRPr lang="pl-PL" sz="1600" dirty="0">
              <a:effectLst/>
              <a:latin typeface="Calibri" panose="020F0502020204030204" pitchFamily="34" charset="0"/>
              <a:ea typeface="Calibri" panose="020F0502020204030204" pitchFamily="34" charset="0"/>
            </a:endParaRPr>
          </a:p>
        </p:txBody>
      </p:sp>
      <p:pic>
        <p:nvPicPr>
          <p:cNvPr id="11" name="Obraz 10" descr="Licencja Creative Commons">
            <a:hlinkClick r:id="rId6"/>
            <a:extLst>
              <a:ext uri="{FF2B5EF4-FFF2-40B4-BE49-F238E27FC236}">
                <a16:creationId xmlns:a16="http://schemas.microsoft.com/office/drawing/2014/main" id="{1B354D03-2707-C8EA-C19F-AAF4C2FB6A2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40833" y="4469783"/>
            <a:ext cx="838200" cy="295275"/>
          </a:xfrm>
          <a:prstGeom prst="rect">
            <a:avLst/>
          </a:prstGeom>
          <a:noFill/>
          <a:ln>
            <a:noFill/>
          </a:ln>
        </p:spPr>
      </p:pic>
    </p:spTree>
    <p:extLst>
      <p:ext uri="{BB962C8B-B14F-4D97-AF65-F5344CB8AC3E}">
        <p14:creationId xmlns:p14="http://schemas.microsoft.com/office/powerpoint/2010/main" val="256435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załka: w prawo 3">
            <a:extLst>
              <a:ext uri="{FF2B5EF4-FFF2-40B4-BE49-F238E27FC236}">
                <a16:creationId xmlns:a16="http://schemas.microsoft.com/office/drawing/2014/main" id="{403DC8D1-9052-6B5E-74B5-4A6D2BFEF18C}"/>
              </a:ext>
            </a:extLst>
          </p:cNvPr>
          <p:cNvSpPr/>
          <p:nvPr/>
        </p:nvSpPr>
        <p:spPr>
          <a:xfrm>
            <a:off x="3554232" y="2326931"/>
            <a:ext cx="4875475" cy="3175372"/>
          </a:xfrm>
          <a:prstGeom prst="rightArrow">
            <a:avLst/>
          </a:prstGeom>
          <a:solidFill>
            <a:schemeClr val="bg2"/>
          </a:solidFill>
          <a:ln w="34925">
            <a:solidFill>
              <a:schemeClr val="tx1">
                <a:lumMod val="75000"/>
                <a:lumOff val="2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pole tekstowe 4">
            <a:extLst>
              <a:ext uri="{FF2B5EF4-FFF2-40B4-BE49-F238E27FC236}">
                <a16:creationId xmlns:a16="http://schemas.microsoft.com/office/drawing/2014/main" id="{975365C1-BE86-C74F-B090-2B4598746B0B}"/>
              </a:ext>
            </a:extLst>
          </p:cNvPr>
          <p:cNvSpPr txBox="1"/>
          <p:nvPr/>
        </p:nvSpPr>
        <p:spPr>
          <a:xfrm>
            <a:off x="1299023" y="4736800"/>
            <a:ext cx="3450866" cy="1569660"/>
          </a:xfrm>
          <a:prstGeom prst="rect">
            <a:avLst/>
          </a:prstGeom>
          <a:noFill/>
        </p:spPr>
        <p:txBody>
          <a:bodyPr wrap="square" rtlCol="0">
            <a:spAutoFit/>
            <a:scene3d>
              <a:camera prst="perspectiveAbove"/>
              <a:lightRig rig="sunset" dir="t"/>
            </a:scene3d>
            <a:sp3d extrusionH="57150" prstMaterial="clear">
              <a:bevelT w="38100" h="38100" prst="relaxedInset"/>
            </a:sp3d>
          </a:bodyPr>
          <a:lstStyle/>
          <a:p>
            <a:r>
              <a:rPr lang="pl-PL" sz="4800" b="1" dirty="0"/>
              <a:t>Research </a:t>
            </a:r>
            <a:r>
              <a:rPr lang="pl-PL" sz="4800" b="1" dirty="0" err="1"/>
              <a:t>result</a:t>
            </a:r>
            <a:endParaRPr lang="en-GB" sz="4800" b="1" dirty="0"/>
          </a:p>
        </p:txBody>
      </p:sp>
      <p:sp>
        <p:nvSpPr>
          <p:cNvPr id="6" name="pole tekstowe 5">
            <a:extLst>
              <a:ext uri="{FF2B5EF4-FFF2-40B4-BE49-F238E27FC236}">
                <a16:creationId xmlns:a16="http://schemas.microsoft.com/office/drawing/2014/main" id="{782350E5-BAFA-DF5A-F7EB-21B20552FD73}"/>
              </a:ext>
            </a:extLst>
          </p:cNvPr>
          <p:cNvSpPr txBox="1"/>
          <p:nvPr/>
        </p:nvSpPr>
        <p:spPr>
          <a:xfrm>
            <a:off x="8157540" y="3084620"/>
            <a:ext cx="3450866" cy="1569660"/>
          </a:xfrm>
          <a:prstGeom prst="rect">
            <a:avLst/>
          </a:prstGeom>
          <a:noFill/>
        </p:spPr>
        <p:txBody>
          <a:bodyPr wrap="square" rtlCol="0">
            <a:spAutoFit/>
            <a:scene3d>
              <a:camera prst="perspectiveAbove"/>
              <a:lightRig rig="sunset" dir="t"/>
            </a:scene3d>
            <a:sp3d extrusionH="57150" prstMaterial="clear">
              <a:bevelT w="38100" h="38100" prst="relaxedInset"/>
            </a:sp3d>
          </a:bodyPr>
          <a:lstStyle/>
          <a:p>
            <a:r>
              <a:rPr lang="pl-PL" sz="4800" b="1" dirty="0" err="1"/>
              <a:t>Recipient</a:t>
            </a:r>
            <a:endParaRPr lang="pl-PL" sz="4800" b="1" dirty="0"/>
          </a:p>
          <a:p>
            <a:r>
              <a:rPr lang="pl-PL" sz="4800" b="1" dirty="0"/>
              <a:t>(a person)</a:t>
            </a:r>
            <a:endParaRPr lang="en-GB" sz="4800" b="1" dirty="0"/>
          </a:p>
        </p:txBody>
      </p:sp>
      <p:sp>
        <p:nvSpPr>
          <p:cNvPr id="7" name="Prostokąt 6">
            <a:extLst>
              <a:ext uri="{FF2B5EF4-FFF2-40B4-BE49-F238E27FC236}">
                <a16:creationId xmlns:a16="http://schemas.microsoft.com/office/drawing/2014/main" id="{2A9E57E4-684F-4CB6-EF8E-9C5A32CCE3C0}"/>
              </a:ext>
            </a:extLst>
          </p:cNvPr>
          <p:cNvSpPr/>
          <p:nvPr/>
        </p:nvSpPr>
        <p:spPr>
          <a:xfrm>
            <a:off x="2895222" y="2748906"/>
            <a:ext cx="1840568" cy="923330"/>
          </a:xfrm>
          <a:prstGeom prst="rect">
            <a:avLst/>
          </a:prstGeom>
          <a:noFill/>
        </p:spPr>
        <p:txBody>
          <a:bodyPr wrap="none" lIns="91440" tIns="45720" rIns="91440" bIns="45720">
            <a:spAutoFit/>
          </a:bodyPr>
          <a:lstStyle/>
          <a:p>
            <a:pPr algn="ctr"/>
            <a:r>
              <a:rPr lang="pl-PL" sz="5400" b="1" cap="none" spc="0" dirty="0">
                <a:ln w="12700">
                  <a:solidFill>
                    <a:schemeClr val="accent3">
                      <a:lumMod val="50000"/>
                    </a:schemeClr>
                  </a:solidFill>
                  <a:prstDash val="solid"/>
                </a:ln>
                <a:effectLst>
                  <a:innerShdw blurRad="177800">
                    <a:schemeClr val="accent3">
                      <a:lumMod val="50000"/>
                    </a:schemeClr>
                  </a:innerShdw>
                </a:effectLst>
              </a:rPr>
              <a:t>How?</a:t>
            </a:r>
          </a:p>
        </p:txBody>
      </p:sp>
      <p:sp>
        <p:nvSpPr>
          <p:cNvPr id="8" name="Prostokąt 7">
            <a:extLst>
              <a:ext uri="{FF2B5EF4-FFF2-40B4-BE49-F238E27FC236}">
                <a16:creationId xmlns:a16="http://schemas.microsoft.com/office/drawing/2014/main" id="{8021D882-8434-D970-CC0C-02AEDDE33FD1}"/>
              </a:ext>
            </a:extLst>
          </p:cNvPr>
          <p:cNvSpPr/>
          <p:nvPr/>
        </p:nvSpPr>
        <p:spPr>
          <a:xfrm>
            <a:off x="6736291" y="4852930"/>
            <a:ext cx="1808508" cy="923330"/>
          </a:xfrm>
          <a:prstGeom prst="rect">
            <a:avLst/>
          </a:prstGeom>
          <a:noFill/>
        </p:spPr>
        <p:txBody>
          <a:bodyPr wrap="none" lIns="91440" tIns="45720" rIns="91440" bIns="45720">
            <a:spAutoFit/>
          </a:bodyPr>
          <a:lstStyle/>
          <a:p>
            <a:pPr algn="ctr"/>
            <a:r>
              <a:rPr lang="pl-PL" sz="5400" b="1" dirty="0" err="1">
                <a:ln w="12700">
                  <a:solidFill>
                    <a:schemeClr val="accent3">
                      <a:lumMod val="50000"/>
                    </a:schemeClr>
                  </a:solidFill>
                  <a:prstDash val="solid"/>
                </a:ln>
                <a:effectLst>
                  <a:innerShdw blurRad="177800">
                    <a:schemeClr val="accent3">
                      <a:lumMod val="50000"/>
                    </a:schemeClr>
                  </a:innerShdw>
                </a:effectLst>
              </a:rPr>
              <a:t>Who</a:t>
            </a:r>
            <a:r>
              <a:rPr lang="pl-PL" sz="5400" b="1" cap="none" spc="0" dirty="0">
                <a:ln w="12700">
                  <a:solidFill>
                    <a:schemeClr val="accent3">
                      <a:lumMod val="50000"/>
                    </a:schemeClr>
                  </a:solidFill>
                  <a:prstDash val="solid"/>
                </a:ln>
                <a:effectLst>
                  <a:innerShdw blurRad="177800">
                    <a:schemeClr val="accent3">
                      <a:lumMod val="50000"/>
                    </a:schemeClr>
                  </a:innerShdw>
                </a:effectLst>
              </a:rPr>
              <a:t>?</a:t>
            </a:r>
          </a:p>
        </p:txBody>
      </p:sp>
      <p:sp>
        <p:nvSpPr>
          <p:cNvPr id="9" name="Prostokąt 8">
            <a:extLst>
              <a:ext uri="{FF2B5EF4-FFF2-40B4-BE49-F238E27FC236}">
                <a16:creationId xmlns:a16="http://schemas.microsoft.com/office/drawing/2014/main" id="{7F92B92E-CD4C-8D6D-0339-1F830151F648}"/>
              </a:ext>
            </a:extLst>
          </p:cNvPr>
          <p:cNvSpPr/>
          <p:nvPr/>
        </p:nvSpPr>
        <p:spPr>
          <a:xfrm>
            <a:off x="4893902" y="1821599"/>
            <a:ext cx="2175597" cy="923330"/>
          </a:xfrm>
          <a:prstGeom prst="rect">
            <a:avLst/>
          </a:prstGeom>
          <a:noFill/>
        </p:spPr>
        <p:txBody>
          <a:bodyPr wrap="none" lIns="91440" tIns="45720" rIns="91440" bIns="45720">
            <a:spAutoFit/>
          </a:bodyPr>
          <a:lstStyle/>
          <a:p>
            <a:pPr algn="ctr"/>
            <a:r>
              <a:rPr lang="pl-PL" sz="5400" b="1" dirty="0" err="1">
                <a:ln w="12700">
                  <a:solidFill>
                    <a:schemeClr val="accent3">
                      <a:lumMod val="50000"/>
                    </a:schemeClr>
                  </a:solidFill>
                  <a:prstDash val="solid"/>
                </a:ln>
                <a:effectLst>
                  <a:innerShdw blurRad="177800">
                    <a:schemeClr val="accent3">
                      <a:lumMod val="50000"/>
                    </a:schemeClr>
                  </a:innerShdw>
                </a:effectLst>
              </a:rPr>
              <a:t>When</a:t>
            </a:r>
            <a:r>
              <a:rPr lang="pl-PL" sz="5400" b="1" cap="none" spc="0" dirty="0">
                <a:ln w="12700">
                  <a:solidFill>
                    <a:schemeClr val="accent3">
                      <a:lumMod val="50000"/>
                    </a:schemeClr>
                  </a:solidFill>
                  <a:prstDash val="solid"/>
                </a:ln>
                <a:effectLst>
                  <a:innerShdw blurRad="177800">
                    <a:schemeClr val="accent3">
                      <a:lumMod val="50000"/>
                    </a:schemeClr>
                  </a:innerShdw>
                </a:effectLst>
              </a:rPr>
              <a:t>?</a:t>
            </a:r>
          </a:p>
        </p:txBody>
      </p:sp>
      <p:pic>
        <p:nvPicPr>
          <p:cNvPr id="11" name="Obraz 10" descr="Obraz zawierający diagram&#10;&#10;Opis wygenerowany automatycznie">
            <a:extLst>
              <a:ext uri="{FF2B5EF4-FFF2-40B4-BE49-F238E27FC236}">
                <a16:creationId xmlns:a16="http://schemas.microsoft.com/office/drawing/2014/main" id="{FBA4647F-9CB9-1AAA-A1B3-359E07781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
        <p:nvSpPr>
          <p:cNvPr id="12" name="Tytuł 1">
            <a:extLst>
              <a:ext uri="{FF2B5EF4-FFF2-40B4-BE49-F238E27FC236}">
                <a16:creationId xmlns:a16="http://schemas.microsoft.com/office/drawing/2014/main" id="{29E898E7-F8F3-9DD2-5F61-448ABA28C044}"/>
              </a:ext>
            </a:extLst>
          </p:cNvPr>
          <p:cNvSpPr txBox="1">
            <a:spLocks/>
          </p:cNvSpPr>
          <p:nvPr/>
        </p:nvSpPr>
        <p:spPr>
          <a:xfrm>
            <a:off x="647700" y="914400"/>
            <a:ext cx="8863945" cy="3501957"/>
          </a:xfrm>
          <a:prstGeom prst="rect">
            <a:avLst/>
          </a:prstGeom>
        </p:spPr>
        <p:txBody>
          <a:bodyPr vert="horz" lIns="91440" tIns="45720" rIns="91440" bIns="45720" rtlCol="0" anchor="t">
            <a:norm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r>
              <a:rPr lang="pl-PL" dirty="0" err="1"/>
              <a:t>Questions</a:t>
            </a:r>
            <a:r>
              <a:rPr lang="pl-PL" dirty="0"/>
              <a:t> to be </a:t>
            </a:r>
            <a:r>
              <a:rPr lang="pl-PL" dirty="0" err="1"/>
              <a:t>asked</a:t>
            </a:r>
            <a:endParaRPr lang="en-GB" dirty="0"/>
          </a:p>
        </p:txBody>
      </p:sp>
      <p:sp>
        <p:nvSpPr>
          <p:cNvPr id="14" name="Slide Number Placeholder 5">
            <a:extLst>
              <a:ext uri="{FF2B5EF4-FFF2-40B4-BE49-F238E27FC236}">
                <a16:creationId xmlns:a16="http://schemas.microsoft.com/office/drawing/2014/main" id="{8BE408DE-CC16-D444-9E5F-E620DEA2A373}"/>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3</a:t>
            </a:fld>
            <a:endParaRPr lang="en-US" dirty="0"/>
          </a:p>
        </p:txBody>
      </p:sp>
      <p:pic>
        <p:nvPicPr>
          <p:cNvPr id="16" name="Grafika 15" descr="Na zdrowie kontur">
            <a:extLst>
              <a:ext uri="{FF2B5EF4-FFF2-40B4-BE49-F238E27FC236}">
                <a16:creationId xmlns:a16="http://schemas.microsoft.com/office/drawing/2014/main" id="{AE9FDDE2-B70B-032C-CDB4-AD061905A2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4600" y="1272433"/>
            <a:ext cx="2108996" cy="2108996"/>
          </a:xfrm>
          <a:prstGeom prst="rect">
            <a:avLst/>
          </a:prstGeom>
        </p:spPr>
      </p:pic>
      <p:pic>
        <p:nvPicPr>
          <p:cNvPr id="20" name="Grafika 19" descr="Żarówka i koło zębate kontur">
            <a:extLst>
              <a:ext uri="{FF2B5EF4-FFF2-40B4-BE49-F238E27FC236}">
                <a16:creationId xmlns:a16="http://schemas.microsoft.com/office/drawing/2014/main" id="{350B8964-0761-B308-D749-46033E7473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5973" y="3221062"/>
            <a:ext cx="1927883" cy="1927883"/>
          </a:xfrm>
          <a:prstGeom prst="rect">
            <a:avLst/>
          </a:prstGeom>
        </p:spPr>
      </p:pic>
    </p:spTree>
    <p:extLst>
      <p:ext uri="{BB962C8B-B14F-4D97-AF65-F5344CB8AC3E}">
        <p14:creationId xmlns:p14="http://schemas.microsoft.com/office/powerpoint/2010/main" val="2349293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 on document with pen">
            <a:extLst>
              <a:ext uri="{FF2B5EF4-FFF2-40B4-BE49-F238E27FC236}">
                <a16:creationId xmlns:a16="http://schemas.microsoft.com/office/drawing/2014/main" id="{EF943668-48E4-D34D-1B44-014AC068C377}"/>
              </a:ext>
            </a:extLst>
          </p:cNvPr>
          <p:cNvPicPr>
            <a:picLocks noChangeAspect="1"/>
          </p:cNvPicPr>
          <p:nvPr/>
        </p:nvPicPr>
        <p:blipFill rotWithShape="1">
          <a:blip r:embed="rId2"/>
          <a:srcRect l="27194" r="13472" b="-1"/>
          <a:stretch/>
        </p:blipFill>
        <p:spPr>
          <a:xfrm>
            <a:off x="1" y="10"/>
            <a:ext cx="7414590" cy="6857990"/>
          </a:xfrm>
          <a:prstGeom prst="rect">
            <a:avLst/>
          </a:prstGeom>
          <a:noFill/>
        </p:spPr>
      </p:pic>
      <p:sp>
        <p:nvSpPr>
          <p:cNvPr id="2" name="Tytuł 1">
            <a:extLst>
              <a:ext uri="{FF2B5EF4-FFF2-40B4-BE49-F238E27FC236}">
                <a16:creationId xmlns:a16="http://schemas.microsoft.com/office/drawing/2014/main" id="{75F1D2BF-C78F-4FE3-43D3-5EC0E4A6C58A}"/>
              </a:ext>
            </a:extLst>
          </p:cNvPr>
          <p:cNvSpPr>
            <a:spLocks noGrp="1"/>
          </p:cNvSpPr>
          <p:nvPr>
            <p:ph type="title"/>
          </p:nvPr>
        </p:nvSpPr>
        <p:spPr>
          <a:xfrm>
            <a:off x="652371" y="647701"/>
            <a:ext cx="4238748" cy="2371660"/>
          </a:xfrm>
        </p:spPr>
        <p:txBody>
          <a:bodyPr anchor="t">
            <a:normAutofit/>
          </a:bodyPr>
          <a:lstStyle/>
          <a:p>
            <a:r>
              <a:rPr lang="pl-PL" dirty="0"/>
              <a:t>Research </a:t>
            </a:r>
            <a:r>
              <a:rPr lang="pl-PL"/>
              <a:t>results</a:t>
            </a:r>
            <a:endParaRPr lang="en-GB" dirty="0"/>
          </a:p>
        </p:txBody>
      </p:sp>
      <p:sp>
        <p:nvSpPr>
          <p:cNvPr id="3" name="Symbol zastępczy zawartości 2">
            <a:extLst>
              <a:ext uri="{FF2B5EF4-FFF2-40B4-BE49-F238E27FC236}">
                <a16:creationId xmlns:a16="http://schemas.microsoft.com/office/drawing/2014/main" id="{AD5F5527-D477-B32A-77D2-B1E1D7D979DD}"/>
              </a:ext>
            </a:extLst>
          </p:cNvPr>
          <p:cNvSpPr>
            <a:spLocks noGrp="1"/>
          </p:cNvSpPr>
          <p:nvPr>
            <p:ph idx="1"/>
          </p:nvPr>
        </p:nvSpPr>
        <p:spPr>
          <a:xfrm>
            <a:off x="8066961" y="831972"/>
            <a:ext cx="3904042" cy="5029200"/>
          </a:xfrm>
        </p:spPr>
        <p:txBody>
          <a:bodyPr>
            <a:normAutofit/>
          </a:bodyPr>
          <a:lstStyle/>
          <a:p>
            <a:r>
              <a:rPr lang="pl-PL" sz="1800" b="1" dirty="0" err="1"/>
              <a:t>Published</a:t>
            </a:r>
            <a:r>
              <a:rPr lang="pl-PL" sz="1800" b="1" dirty="0"/>
              <a:t> </a:t>
            </a:r>
            <a:r>
              <a:rPr lang="pl-PL" sz="1800" b="1" dirty="0" err="1"/>
              <a:t>achievements</a:t>
            </a:r>
            <a:r>
              <a:rPr lang="pl-PL" sz="1800" b="1" dirty="0"/>
              <a:t> in </a:t>
            </a:r>
            <a:r>
              <a:rPr lang="pl-PL" sz="1800" b="1" dirty="0" err="1"/>
              <a:t>text</a:t>
            </a:r>
            <a:r>
              <a:rPr lang="pl-PL" sz="1800" b="1" dirty="0"/>
              <a:t> </a:t>
            </a:r>
            <a:r>
              <a:rPr lang="pl-PL" sz="1800" b="1" dirty="0" err="1"/>
              <a:t>documents</a:t>
            </a:r>
            <a:endParaRPr lang="pl-PL" sz="1800" b="1" dirty="0"/>
          </a:p>
          <a:p>
            <a:r>
              <a:rPr lang="pl-PL" sz="1800" b="1" dirty="0" err="1"/>
              <a:t>Existing</a:t>
            </a:r>
            <a:r>
              <a:rPr lang="pl-PL" sz="1800" b="1" dirty="0"/>
              <a:t> </a:t>
            </a:r>
            <a:r>
              <a:rPr lang="pl-PL" sz="1800" b="1" dirty="0" err="1"/>
              <a:t>research</a:t>
            </a:r>
            <a:r>
              <a:rPr lang="pl-PL" sz="1800" b="1" dirty="0"/>
              <a:t> data</a:t>
            </a:r>
          </a:p>
          <a:p>
            <a:r>
              <a:rPr lang="pl-PL" sz="1800" b="1" dirty="0"/>
              <a:t>Know-how</a:t>
            </a:r>
          </a:p>
          <a:p>
            <a:r>
              <a:rPr lang="pl-PL" sz="1800" b="1" dirty="0" err="1"/>
              <a:t>Achievements</a:t>
            </a:r>
            <a:r>
              <a:rPr lang="pl-PL" sz="1800" b="1" dirty="0"/>
              <a:t> </a:t>
            </a:r>
            <a:r>
              <a:rPr lang="pl-PL" sz="1800" b="1" dirty="0" err="1"/>
              <a:t>presented</a:t>
            </a:r>
            <a:r>
              <a:rPr lang="pl-PL" sz="1800" b="1" dirty="0"/>
              <a:t> in </a:t>
            </a:r>
            <a:r>
              <a:rPr lang="pl-PL" sz="1800" b="1" dirty="0" err="1"/>
              <a:t>photos</a:t>
            </a:r>
            <a:r>
              <a:rPr lang="pl-PL" sz="1800" b="1" dirty="0"/>
              <a:t>, </a:t>
            </a:r>
            <a:r>
              <a:rPr lang="pl-PL" sz="1800" b="1" dirty="0" err="1"/>
              <a:t>videos</a:t>
            </a:r>
            <a:endParaRPr lang="pl-PL" sz="1800" b="1" dirty="0"/>
          </a:p>
          <a:p>
            <a:r>
              <a:rPr lang="pl-PL" sz="1800" b="1" dirty="0" err="1"/>
              <a:t>Prototypes</a:t>
            </a:r>
            <a:endParaRPr lang="pl-PL" sz="1800" b="1" dirty="0"/>
          </a:p>
          <a:p>
            <a:r>
              <a:rPr lang="pl-PL" sz="1800" b="1" dirty="0" err="1"/>
              <a:t>Achievements</a:t>
            </a:r>
            <a:r>
              <a:rPr lang="pl-PL" sz="1800" b="1" dirty="0"/>
              <a:t> </a:t>
            </a:r>
            <a:r>
              <a:rPr lang="pl-PL" sz="1800" b="1" dirty="0" err="1"/>
              <a:t>published</a:t>
            </a:r>
            <a:r>
              <a:rPr lang="pl-PL" sz="1800" b="1" dirty="0"/>
              <a:t> in </a:t>
            </a:r>
            <a:r>
              <a:rPr lang="pl-PL" sz="1800" b="1" dirty="0" err="1"/>
              <a:t>electronic</a:t>
            </a:r>
            <a:r>
              <a:rPr lang="pl-PL" sz="1800" b="1" dirty="0"/>
              <a:t> </a:t>
            </a:r>
            <a:r>
              <a:rPr lang="pl-PL" sz="1800" b="1" dirty="0" err="1"/>
              <a:t>documents</a:t>
            </a:r>
            <a:endParaRPr lang="pl-PL" sz="1800" b="1" dirty="0"/>
          </a:p>
          <a:p>
            <a:r>
              <a:rPr lang="pl-PL" sz="1800" b="1" dirty="0" err="1"/>
              <a:t>Computer</a:t>
            </a:r>
            <a:r>
              <a:rPr lang="pl-PL" sz="1800" b="1" dirty="0"/>
              <a:t> </a:t>
            </a:r>
            <a:r>
              <a:rPr lang="pl-PL" sz="1800" b="1" dirty="0" err="1"/>
              <a:t>programs</a:t>
            </a:r>
            <a:r>
              <a:rPr lang="pl-PL" sz="1800" b="1" dirty="0"/>
              <a:t> and </a:t>
            </a:r>
            <a:r>
              <a:rPr lang="pl-PL" sz="1800" b="1" dirty="0" err="1"/>
              <a:t>codes</a:t>
            </a:r>
            <a:endParaRPr lang="pl-PL" sz="1800" b="1" dirty="0"/>
          </a:p>
          <a:p>
            <a:r>
              <a:rPr lang="pl-PL" sz="1800" b="1" dirty="0"/>
              <a:t>Etc.</a:t>
            </a:r>
          </a:p>
          <a:p>
            <a:endParaRPr lang="pl-PL" dirty="0"/>
          </a:p>
        </p:txBody>
      </p:sp>
      <p:sp>
        <p:nvSpPr>
          <p:cNvPr id="9" name="Date Placeholder 5">
            <a:extLst>
              <a:ext uri="{FF2B5EF4-FFF2-40B4-BE49-F238E27FC236}">
                <a16:creationId xmlns:a16="http://schemas.microsoft.com/office/drawing/2014/main" id="{15DE728A-5E91-4DAE-AC8D-B0CC4C86B288}"/>
              </a:ext>
            </a:extLst>
          </p:cNvPr>
          <p:cNvSpPr>
            <a:spLocks noGrp="1"/>
          </p:cNvSpPr>
          <p:nvPr>
            <p:ph type="dt" sz="half" idx="10"/>
          </p:nvPr>
        </p:nvSpPr>
        <p:spPr>
          <a:xfrm>
            <a:off x="652371" y="6332538"/>
            <a:ext cx="3006492" cy="365125"/>
          </a:xfrm>
        </p:spPr>
        <p:txBody>
          <a:bodyPr/>
          <a:lstStyle/>
          <a:p>
            <a:pPr>
              <a:spcAft>
                <a:spcPts val="600"/>
              </a:spcAft>
            </a:pPr>
            <a:fld id="{01215960-52EB-438E-AA43-CA28041327C9}" type="datetime1">
              <a:rPr lang="en-US" smtClean="0">
                <a:solidFill>
                  <a:srgbClr val="FFFFFF"/>
                </a:solidFill>
                <a:effectLst>
                  <a:outerShdw blurRad="38100" dist="38100" dir="2700000" algn="tl">
                    <a:srgbClr val="000000">
                      <a:alpha val="43137"/>
                    </a:srgbClr>
                  </a:outerShdw>
                </a:effectLst>
              </a:rPr>
              <a:pPr>
                <a:spcAft>
                  <a:spcPts val="600"/>
                </a:spcAft>
              </a:pPr>
              <a:t>10/17/2023</a:t>
            </a:fld>
            <a:endParaRPr lang="en-US">
              <a:solidFill>
                <a:srgbClr val="FFFFFF"/>
              </a:solidFill>
              <a:effectLst>
                <a:outerShdw blurRad="38100" dist="38100" dir="2700000" algn="tl">
                  <a:srgbClr val="000000">
                    <a:alpha val="43137"/>
                  </a:srgbClr>
                </a:outerShdw>
              </a:effectLst>
            </a:endParaRPr>
          </a:p>
        </p:txBody>
      </p:sp>
      <p:sp>
        <p:nvSpPr>
          <p:cNvPr id="13" name="Slide Number Placeholder 8">
            <a:extLst>
              <a:ext uri="{FF2B5EF4-FFF2-40B4-BE49-F238E27FC236}">
                <a16:creationId xmlns:a16="http://schemas.microsoft.com/office/drawing/2014/main" id="{376BC8A2-B757-46F4-A413-3CFAF765CA2E}"/>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4</a:t>
            </a:fld>
            <a:endParaRPr lang="en-US"/>
          </a:p>
        </p:txBody>
      </p:sp>
      <p:pic>
        <p:nvPicPr>
          <p:cNvPr id="4" name="Obraz 3" descr="Obraz zawierający diagram&#10;&#10;Opis wygenerowany automatycznie">
            <a:extLst>
              <a:ext uri="{FF2B5EF4-FFF2-40B4-BE49-F238E27FC236}">
                <a16:creationId xmlns:a16="http://schemas.microsoft.com/office/drawing/2014/main" id="{E4777D63-4D5E-F559-1E77-C67866260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Tree>
    <p:extLst>
      <p:ext uri="{BB962C8B-B14F-4D97-AF65-F5344CB8AC3E}">
        <p14:creationId xmlns:p14="http://schemas.microsoft.com/office/powerpoint/2010/main" val="33446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Desk with stethoscope and computer keyboard">
            <a:extLst>
              <a:ext uri="{FF2B5EF4-FFF2-40B4-BE49-F238E27FC236}">
                <a16:creationId xmlns:a16="http://schemas.microsoft.com/office/drawing/2014/main" id="{D5705929-3D73-73B8-A305-D042CDFD2488}"/>
              </a:ext>
            </a:extLst>
          </p:cNvPr>
          <p:cNvPicPr>
            <a:picLocks noChangeAspect="1"/>
          </p:cNvPicPr>
          <p:nvPr/>
        </p:nvPicPr>
        <p:blipFill rotWithShape="1">
          <a:blip r:embed="rId2"/>
          <a:srcRect l="28430" r="-1" b="-1"/>
          <a:stretch/>
        </p:blipFill>
        <p:spPr>
          <a:xfrm>
            <a:off x="20" y="10"/>
            <a:ext cx="7353280" cy="6857990"/>
          </a:xfrm>
          <a:prstGeom prst="rect">
            <a:avLst/>
          </a:prstGeom>
          <a:noFill/>
        </p:spPr>
      </p:pic>
      <p:sp>
        <p:nvSpPr>
          <p:cNvPr id="2" name="Tytuł 1">
            <a:extLst>
              <a:ext uri="{FF2B5EF4-FFF2-40B4-BE49-F238E27FC236}">
                <a16:creationId xmlns:a16="http://schemas.microsoft.com/office/drawing/2014/main" id="{AD2DE87E-09BE-2ACF-B215-5F164AC89EF0}"/>
              </a:ext>
            </a:extLst>
          </p:cNvPr>
          <p:cNvSpPr>
            <a:spLocks noGrp="1"/>
          </p:cNvSpPr>
          <p:nvPr>
            <p:ph type="title"/>
          </p:nvPr>
        </p:nvSpPr>
        <p:spPr>
          <a:xfrm>
            <a:off x="647701" y="2362201"/>
            <a:ext cx="4413532" cy="3848100"/>
          </a:xfrm>
        </p:spPr>
        <p:txBody>
          <a:bodyPr anchor="b">
            <a:normAutofit/>
          </a:bodyPr>
          <a:lstStyle/>
          <a:p>
            <a:r>
              <a:rPr lang="pl-PL" dirty="0" err="1"/>
              <a:t>Who</a:t>
            </a:r>
            <a:r>
              <a:rPr lang="pl-PL" dirty="0"/>
              <a:t> </a:t>
            </a:r>
            <a:r>
              <a:rPr lang="pl-PL" dirty="0" err="1"/>
              <a:t>should</a:t>
            </a:r>
            <a:r>
              <a:rPr lang="pl-PL" dirty="0"/>
              <a:t> i </a:t>
            </a:r>
            <a:r>
              <a:rPr lang="pl-PL" dirty="0" err="1"/>
              <a:t>present</a:t>
            </a:r>
            <a:r>
              <a:rPr lang="pl-PL" dirty="0"/>
              <a:t> my </a:t>
            </a:r>
            <a:r>
              <a:rPr lang="pl-PL" dirty="0" err="1"/>
              <a:t>research</a:t>
            </a:r>
            <a:r>
              <a:rPr lang="pl-PL" dirty="0"/>
              <a:t> </a:t>
            </a:r>
            <a:r>
              <a:rPr lang="pl-PL" dirty="0" err="1"/>
              <a:t>results</a:t>
            </a:r>
            <a:r>
              <a:rPr lang="pl-PL" dirty="0"/>
              <a:t> to?</a:t>
            </a:r>
            <a:endParaRPr lang="en-GB" dirty="0"/>
          </a:p>
        </p:txBody>
      </p:sp>
      <p:sp>
        <p:nvSpPr>
          <p:cNvPr id="3" name="Symbol zastępczy zawartości 2">
            <a:extLst>
              <a:ext uri="{FF2B5EF4-FFF2-40B4-BE49-F238E27FC236}">
                <a16:creationId xmlns:a16="http://schemas.microsoft.com/office/drawing/2014/main" id="{18A1E988-FE83-FC3E-D74C-488A227C9E01}"/>
              </a:ext>
            </a:extLst>
          </p:cNvPr>
          <p:cNvSpPr>
            <a:spLocks noGrp="1"/>
          </p:cNvSpPr>
          <p:nvPr>
            <p:ph idx="1"/>
          </p:nvPr>
        </p:nvSpPr>
        <p:spPr>
          <a:xfrm>
            <a:off x="8115301" y="914400"/>
            <a:ext cx="3162300" cy="5029200"/>
          </a:xfrm>
        </p:spPr>
        <p:txBody>
          <a:bodyPr>
            <a:normAutofit/>
          </a:bodyPr>
          <a:lstStyle/>
          <a:p>
            <a:r>
              <a:rPr lang="pl-PL" sz="1800" b="1" dirty="0"/>
              <a:t>Students</a:t>
            </a:r>
          </a:p>
          <a:p>
            <a:r>
              <a:rPr lang="pl-PL" sz="1800" b="1"/>
              <a:t>Academics</a:t>
            </a:r>
            <a:endParaRPr lang="pl-PL" sz="1800" b="1" dirty="0"/>
          </a:p>
          <a:p>
            <a:r>
              <a:rPr lang="pl-PL" sz="1800" b="1"/>
              <a:t>Stakeholders</a:t>
            </a:r>
            <a:r>
              <a:rPr lang="pl-PL" sz="1800" b="1" dirty="0"/>
              <a:t>: </a:t>
            </a:r>
            <a:r>
              <a:rPr lang="pl-PL" sz="1800" b="1"/>
              <a:t>industrial</a:t>
            </a:r>
            <a:r>
              <a:rPr lang="pl-PL" sz="1800" b="1" dirty="0"/>
              <a:t> </a:t>
            </a:r>
            <a:r>
              <a:rPr lang="pl-PL" sz="1800" b="1"/>
              <a:t>partners</a:t>
            </a:r>
            <a:r>
              <a:rPr lang="pl-PL" sz="1800" b="1" dirty="0"/>
              <a:t>, </a:t>
            </a:r>
            <a:r>
              <a:rPr lang="pl-PL" sz="1800" b="1"/>
              <a:t>local</a:t>
            </a:r>
            <a:r>
              <a:rPr lang="pl-PL" sz="1800" b="1" dirty="0"/>
              <a:t>, </a:t>
            </a:r>
            <a:r>
              <a:rPr lang="pl-PL" sz="1800" b="1"/>
              <a:t>national</a:t>
            </a:r>
            <a:r>
              <a:rPr lang="pl-PL" sz="1800" b="1" dirty="0"/>
              <a:t>, </a:t>
            </a:r>
            <a:r>
              <a:rPr lang="pl-PL" sz="1800" b="1"/>
              <a:t>international</a:t>
            </a:r>
            <a:r>
              <a:rPr lang="pl-PL" sz="1800" b="1" dirty="0"/>
              <a:t> </a:t>
            </a:r>
            <a:r>
              <a:rPr lang="pl-PL" sz="1800" b="1"/>
              <a:t>community</a:t>
            </a:r>
            <a:r>
              <a:rPr lang="pl-PL" sz="1800" b="1" dirty="0"/>
              <a:t> </a:t>
            </a:r>
            <a:r>
              <a:rPr lang="pl-PL" sz="1800" b="1"/>
              <a:t>members</a:t>
            </a:r>
            <a:endParaRPr lang="pl-PL" sz="1800" b="1" dirty="0"/>
          </a:p>
        </p:txBody>
      </p:sp>
      <p:pic>
        <p:nvPicPr>
          <p:cNvPr id="4" name="Obraz 3" descr="Obraz zawierający diagram&#10;&#10;Opis wygenerowany automatycznie">
            <a:extLst>
              <a:ext uri="{FF2B5EF4-FFF2-40B4-BE49-F238E27FC236}">
                <a16:creationId xmlns:a16="http://schemas.microsoft.com/office/drawing/2014/main" id="{77F26A88-4A40-11D6-A6C0-F29CC6B28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
        <p:nvSpPr>
          <p:cNvPr id="6" name="Slide Number Placeholder 5">
            <a:extLst>
              <a:ext uri="{FF2B5EF4-FFF2-40B4-BE49-F238E27FC236}">
                <a16:creationId xmlns:a16="http://schemas.microsoft.com/office/drawing/2014/main" id="{91504486-89F0-274E-315E-8869A851AC7D}"/>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5</a:t>
            </a:fld>
            <a:endParaRPr lang="en-US" dirty="0"/>
          </a:p>
        </p:txBody>
      </p:sp>
    </p:spTree>
    <p:extLst>
      <p:ext uri="{BB962C8B-B14F-4D97-AF65-F5344CB8AC3E}">
        <p14:creationId xmlns:p14="http://schemas.microsoft.com/office/powerpoint/2010/main" val="197039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ny question marks on black background">
            <a:extLst>
              <a:ext uri="{FF2B5EF4-FFF2-40B4-BE49-F238E27FC236}">
                <a16:creationId xmlns:a16="http://schemas.microsoft.com/office/drawing/2014/main" id="{26899713-7859-C266-47AE-2C194D86EA40}"/>
              </a:ext>
            </a:extLst>
          </p:cNvPr>
          <p:cNvPicPr>
            <a:picLocks noChangeAspect="1"/>
          </p:cNvPicPr>
          <p:nvPr/>
        </p:nvPicPr>
        <p:blipFill rotWithShape="1">
          <a:blip r:embed="rId2"/>
          <a:srcRect l="34594" r="2" b="2"/>
          <a:stretch/>
        </p:blipFill>
        <p:spPr>
          <a:xfrm>
            <a:off x="20" y="10"/>
            <a:ext cx="7353280" cy="6857990"/>
          </a:xfrm>
          <a:prstGeom prst="rect">
            <a:avLst/>
          </a:prstGeom>
          <a:noFill/>
        </p:spPr>
      </p:pic>
      <p:sp>
        <p:nvSpPr>
          <p:cNvPr id="2" name="Tytuł 1">
            <a:extLst>
              <a:ext uri="{FF2B5EF4-FFF2-40B4-BE49-F238E27FC236}">
                <a16:creationId xmlns:a16="http://schemas.microsoft.com/office/drawing/2014/main" id="{B2B895BF-422D-6338-D60D-0DA0002B78A2}"/>
              </a:ext>
            </a:extLst>
          </p:cNvPr>
          <p:cNvSpPr>
            <a:spLocks noGrp="1"/>
          </p:cNvSpPr>
          <p:nvPr>
            <p:ph type="title"/>
          </p:nvPr>
        </p:nvSpPr>
        <p:spPr>
          <a:xfrm>
            <a:off x="647701" y="2362201"/>
            <a:ext cx="4413532" cy="3848100"/>
          </a:xfrm>
        </p:spPr>
        <p:txBody>
          <a:bodyPr anchor="b">
            <a:normAutofit/>
          </a:bodyPr>
          <a:lstStyle/>
          <a:p>
            <a:r>
              <a:rPr lang="pl-PL" dirty="0" err="1"/>
              <a:t>When</a:t>
            </a:r>
            <a:r>
              <a:rPr lang="pl-PL" dirty="0"/>
              <a:t> </a:t>
            </a:r>
            <a:r>
              <a:rPr lang="pl-PL" dirty="0" err="1"/>
              <a:t>should</a:t>
            </a:r>
            <a:r>
              <a:rPr lang="pl-PL" dirty="0"/>
              <a:t> </a:t>
            </a:r>
            <a:br>
              <a:rPr lang="pl-PL" dirty="0"/>
            </a:br>
            <a:r>
              <a:rPr lang="pl-PL" dirty="0"/>
              <a:t>i </a:t>
            </a:r>
            <a:r>
              <a:rPr lang="pl-PL" dirty="0" err="1"/>
              <a:t>present</a:t>
            </a:r>
            <a:r>
              <a:rPr lang="pl-PL" dirty="0"/>
              <a:t> my </a:t>
            </a:r>
            <a:r>
              <a:rPr lang="pl-PL" dirty="0" err="1"/>
              <a:t>research</a:t>
            </a:r>
            <a:r>
              <a:rPr lang="pl-PL" dirty="0"/>
              <a:t> </a:t>
            </a:r>
            <a:r>
              <a:rPr lang="pl-PL" dirty="0" err="1"/>
              <a:t>results</a:t>
            </a:r>
            <a:r>
              <a:rPr lang="pl-PL" dirty="0"/>
              <a:t>?</a:t>
            </a:r>
            <a:endParaRPr lang="en-GB" dirty="0"/>
          </a:p>
        </p:txBody>
      </p:sp>
      <p:sp>
        <p:nvSpPr>
          <p:cNvPr id="3" name="Symbol zastępczy zawartości 2">
            <a:extLst>
              <a:ext uri="{FF2B5EF4-FFF2-40B4-BE49-F238E27FC236}">
                <a16:creationId xmlns:a16="http://schemas.microsoft.com/office/drawing/2014/main" id="{AF068C6D-667B-FEC9-4DC7-4E67DBE6BF5C}"/>
              </a:ext>
            </a:extLst>
          </p:cNvPr>
          <p:cNvSpPr>
            <a:spLocks noGrp="1"/>
          </p:cNvSpPr>
          <p:nvPr>
            <p:ph idx="1"/>
          </p:nvPr>
        </p:nvSpPr>
        <p:spPr>
          <a:xfrm>
            <a:off x="8115301" y="914400"/>
            <a:ext cx="3162300" cy="5029200"/>
          </a:xfrm>
        </p:spPr>
        <p:txBody>
          <a:bodyPr>
            <a:normAutofit/>
          </a:bodyPr>
          <a:lstStyle/>
          <a:p>
            <a:r>
              <a:rPr lang="pl-PL" sz="1800" b="1"/>
              <a:t>They are confirmed and finalized</a:t>
            </a:r>
          </a:p>
          <a:p>
            <a:r>
              <a:rPr lang="pl-PL" sz="1800" b="1"/>
              <a:t>They are being prepared and we want to ask for opinion</a:t>
            </a:r>
          </a:p>
          <a:p>
            <a:r>
              <a:rPr lang="pl-PL" sz="1800" b="1"/>
              <a:t>As soon as possible if we are convinced that they are worth being presented (e.g. after review process)</a:t>
            </a:r>
          </a:p>
          <a:p>
            <a:r>
              <a:rPr lang="pl-PL" sz="1800" b="1"/>
              <a:t>They may help others</a:t>
            </a:r>
          </a:p>
          <a:p>
            <a:r>
              <a:rPr lang="pl-PL" sz="1800" b="1"/>
              <a:t>They have a potential to be developed</a:t>
            </a:r>
          </a:p>
          <a:p>
            <a:r>
              <a:rPr lang="pl-PL" sz="1800" b="1"/>
              <a:t>Etc.</a:t>
            </a:r>
          </a:p>
          <a:p>
            <a:endParaRPr lang="pl-PL" sz="1800"/>
          </a:p>
          <a:p>
            <a:endParaRPr lang="en-GB" sz="1800"/>
          </a:p>
        </p:txBody>
      </p:sp>
      <p:pic>
        <p:nvPicPr>
          <p:cNvPr id="4" name="Obraz 3" descr="Obraz zawierający diagram&#10;&#10;Opis wygenerowany automatycznie">
            <a:extLst>
              <a:ext uri="{FF2B5EF4-FFF2-40B4-BE49-F238E27FC236}">
                <a16:creationId xmlns:a16="http://schemas.microsoft.com/office/drawing/2014/main" id="{EBAE62C8-9AAE-FA4C-158E-8A22114A3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
        <p:nvSpPr>
          <p:cNvPr id="6" name="Slide Number Placeholder 5">
            <a:extLst>
              <a:ext uri="{FF2B5EF4-FFF2-40B4-BE49-F238E27FC236}">
                <a16:creationId xmlns:a16="http://schemas.microsoft.com/office/drawing/2014/main" id="{9127EF19-E57E-6458-BDC6-9CE635A7A141}"/>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6</a:t>
            </a:fld>
            <a:endParaRPr lang="en-US" dirty="0"/>
          </a:p>
        </p:txBody>
      </p:sp>
    </p:spTree>
    <p:extLst>
      <p:ext uri="{BB962C8B-B14F-4D97-AF65-F5344CB8AC3E}">
        <p14:creationId xmlns:p14="http://schemas.microsoft.com/office/powerpoint/2010/main" val="3349235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 puzzle with one red piece">
            <a:extLst>
              <a:ext uri="{FF2B5EF4-FFF2-40B4-BE49-F238E27FC236}">
                <a16:creationId xmlns:a16="http://schemas.microsoft.com/office/drawing/2014/main" id="{22C8A3AB-2140-F481-14DB-FC19EC7C185D}"/>
              </a:ext>
            </a:extLst>
          </p:cNvPr>
          <p:cNvPicPr>
            <a:picLocks noChangeAspect="1"/>
          </p:cNvPicPr>
          <p:nvPr/>
        </p:nvPicPr>
        <p:blipFill rotWithShape="1">
          <a:blip r:embed="rId2"/>
          <a:srcRect l="25782" r="24218"/>
          <a:stretch/>
        </p:blipFill>
        <p:spPr>
          <a:xfrm>
            <a:off x="20" y="10"/>
            <a:ext cx="7195910" cy="6857990"/>
          </a:xfrm>
          <a:prstGeom prst="rect">
            <a:avLst/>
          </a:prstGeom>
          <a:noFill/>
        </p:spPr>
      </p:pic>
      <p:sp>
        <p:nvSpPr>
          <p:cNvPr id="2" name="Tytuł 1">
            <a:extLst>
              <a:ext uri="{FF2B5EF4-FFF2-40B4-BE49-F238E27FC236}">
                <a16:creationId xmlns:a16="http://schemas.microsoft.com/office/drawing/2014/main" id="{AA329616-1E52-E531-B58E-FFD141F8C47B}"/>
              </a:ext>
            </a:extLst>
          </p:cNvPr>
          <p:cNvSpPr>
            <a:spLocks noGrp="1"/>
          </p:cNvSpPr>
          <p:nvPr>
            <p:ph type="title"/>
          </p:nvPr>
        </p:nvSpPr>
        <p:spPr>
          <a:xfrm>
            <a:off x="652370" y="647701"/>
            <a:ext cx="4664347" cy="2371660"/>
          </a:xfrm>
        </p:spPr>
        <p:txBody>
          <a:bodyPr anchor="t">
            <a:normAutofit/>
          </a:bodyPr>
          <a:lstStyle/>
          <a:p>
            <a:r>
              <a:rPr lang="pl-PL" dirty="0"/>
              <a:t>MOTIVATION: </a:t>
            </a:r>
            <a:br>
              <a:rPr lang="pl-PL" dirty="0"/>
            </a:br>
            <a:r>
              <a:rPr lang="pl-PL" dirty="0" err="1"/>
              <a:t>Why</a:t>
            </a:r>
            <a:r>
              <a:rPr lang="pl-PL" dirty="0"/>
              <a:t> </a:t>
            </a:r>
            <a:r>
              <a:rPr lang="pl-PL" dirty="0" err="1"/>
              <a:t>should</a:t>
            </a:r>
            <a:r>
              <a:rPr lang="pl-PL" dirty="0"/>
              <a:t> I … ?</a:t>
            </a:r>
            <a:endParaRPr lang="en-GB" dirty="0"/>
          </a:p>
        </p:txBody>
      </p:sp>
      <p:sp>
        <p:nvSpPr>
          <p:cNvPr id="3" name="Symbol zastępczy zawartości 2">
            <a:extLst>
              <a:ext uri="{FF2B5EF4-FFF2-40B4-BE49-F238E27FC236}">
                <a16:creationId xmlns:a16="http://schemas.microsoft.com/office/drawing/2014/main" id="{472BD499-DB0D-CBD1-1697-4516ABA28128}"/>
              </a:ext>
            </a:extLst>
          </p:cNvPr>
          <p:cNvSpPr>
            <a:spLocks noGrp="1"/>
          </p:cNvSpPr>
          <p:nvPr>
            <p:ph idx="1"/>
          </p:nvPr>
        </p:nvSpPr>
        <p:spPr>
          <a:xfrm>
            <a:off x="7719071" y="873863"/>
            <a:ext cx="4157958" cy="5029200"/>
          </a:xfrm>
        </p:spPr>
        <p:txBody>
          <a:bodyPr>
            <a:normAutofit lnSpcReduction="10000"/>
          </a:bodyPr>
          <a:lstStyle/>
          <a:p>
            <a:pPr>
              <a:lnSpc>
                <a:spcPct val="110000"/>
              </a:lnSpc>
            </a:pPr>
            <a:r>
              <a:rPr lang="pl-PL" sz="1900" b="1" dirty="0" err="1"/>
              <a:t>Sharing</a:t>
            </a:r>
            <a:r>
              <a:rPr lang="pl-PL" sz="1900" b="1" dirty="0"/>
              <a:t> and </a:t>
            </a:r>
            <a:r>
              <a:rPr lang="pl-PL" sz="1900" b="1" dirty="0" err="1"/>
              <a:t>discussing</a:t>
            </a:r>
            <a:r>
              <a:rPr lang="pl-PL" sz="1900" b="1" dirty="0"/>
              <a:t> </a:t>
            </a:r>
            <a:r>
              <a:rPr lang="pl-PL" sz="1900" b="1" dirty="0" err="1"/>
              <a:t>own</a:t>
            </a:r>
            <a:r>
              <a:rPr lang="pl-PL" sz="1900" b="1" dirty="0"/>
              <a:t> </a:t>
            </a:r>
            <a:r>
              <a:rPr lang="pl-PL" sz="1900" b="1" dirty="0" err="1"/>
              <a:t>ideas</a:t>
            </a:r>
            <a:r>
              <a:rPr lang="pl-PL" sz="1900" b="1" dirty="0"/>
              <a:t> – </a:t>
            </a:r>
            <a:r>
              <a:rPr lang="pl-PL" sz="1900" b="1" dirty="0" err="1"/>
              <a:t>social</a:t>
            </a:r>
            <a:r>
              <a:rPr lang="pl-PL" sz="1900" b="1" dirty="0"/>
              <a:t> </a:t>
            </a:r>
            <a:r>
              <a:rPr lang="pl-PL" sz="1900" b="1" dirty="0" err="1"/>
              <a:t>competences</a:t>
            </a:r>
            <a:r>
              <a:rPr lang="pl-PL" sz="1900" b="1" dirty="0"/>
              <a:t> </a:t>
            </a:r>
            <a:r>
              <a:rPr lang="pl-PL" sz="1900" b="1" dirty="0" err="1"/>
              <a:t>shaping</a:t>
            </a:r>
            <a:endParaRPr lang="pl-PL" sz="1900" b="1" dirty="0"/>
          </a:p>
          <a:p>
            <a:pPr>
              <a:lnSpc>
                <a:spcPct val="110000"/>
              </a:lnSpc>
            </a:pPr>
            <a:r>
              <a:rPr lang="pl-PL" sz="1900" b="1" dirty="0" err="1"/>
              <a:t>Improving</a:t>
            </a:r>
            <a:r>
              <a:rPr lang="pl-PL" sz="1900" b="1" dirty="0"/>
              <a:t> products and </a:t>
            </a:r>
            <a:r>
              <a:rPr lang="pl-PL" sz="1900" b="1" dirty="0" err="1"/>
              <a:t>processes</a:t>
            </a:r>
            <a:endParaRPr lang="pl-PL" sz="1900" b="1" dirty="0"/>
          </a:p>
          <a:p>
            <a:pPr>
              <a:lnSpc>
                <a:spcPct val="110000"/>
              </a:lnSpc>
            </a:pPr>
            <a:r>
              <a:rPr lang="pl-PL" sz="1900" b="1" dirty="0" err="1"/>
              <a:t>Helping</a:t>
            </a:r>
            <a:r>
              <a:rPr lang="pl-PL" sz="1900" b="1" dirty="0"/>
              <a:t> </a:t>
            </a:r>
            <a:r>
              <a:rPr lang="pl-PL" sz="1900" b="1" dirty="0" err="1"/>
              <a:t>academic</a:t>
            </a:r>
            <a:r>
              <a:rPr lang="pl-PL" sz="1900" b="1" dirty="0"/>
              <a:t> </a:t>
            </a:r>
            <a:r>
              <a:rPr lang="pl-PL" sz="1900" b="1" dirty="0" err="1"/>
              <a:t>community</a:t>
            </a:r>
            <a:r>
              <a:rPr lang="pl-PL" sz="1900" b="1" dirty="0"/>
              <a:t> </a:t>
            </a:r>
            <a:r>
              <a:rPr lang="pl-PL" sz="1900" b="1" dirty="0" err="1"/>
              <a:t>members</a:t>
            </a:r>
            <a:r>
              <a:rPr lang="pl-PL" sz="1900" b="1" dirty="0"/>
              <a:t> and </a:t>
            </a:r>
            <a:r>
              <a:rPr lang="pl-PL" sz="1900" b="1" dirty="0" err="1"/>
              <a:t>stakeholders</a:t>
            </a:r>
            <a:r>
              <a:rPr lang="pl-PL" sz="1900" b="1" dirty="0"/>
              <a:t> to </a:t>
            </a:r>
            <a:r>
              <a:rPr lang="pl-PL" sz="1900" b="1" dirty="0" err="1"/>
              <a:t>achieve</a:t>
            </a:r>
            <a:r>
              <a:rPr lang="pl-PL" sz="1900" b="1" dirty="0"/>
              <a:t> </a:t>
            </a:r>
            <a:r>
              <a:rPr lang="pl-PL" sz="1900" b="1" dirty="0" err="1"/>
              <a:t>their</a:t>
            </a:r>
            <a:r>
              <a:rPr lang="pl-PL" sz="1900" b="1" dirty="0"/>
              <a:t> </a:t>
            </a:r>
            <a:r>
              <a:rPr lang="pl-PL" sz="1900" b="1" dirty="0" err="1"/>
              <a:t>goals</a:t>
            </a:r>
            <a:endParaRPr lang="pl-PL" sz="1900" b="1" dirty="0"/>
          </a:p>
          <a:p>
            <a:pPr>
              <a:lnSpc>
                <a:spcPct val="110000"/>
              </a:lnSpc>
            </a:pPr>
            <a:r>
              <a:rPr lang="pl-PL" sz="1900" b="1" dirty="0" err="1"/>
              <a:t>Accelerating</a:t>
            </a:r>
            <a:r>
              <a:rPr lang="pl-PL" sz="1900" b="1" dirty="0"/>
              <a:t> development of </a:t>
            </a:r>
            <a:r>
              <a:rPr lang="pl-PL" sz="1900" b="1" dirty="0" err="1"/>
              <a:t>industry</a:t>
            </a:r>
            <a:endParaRPr lang="pl-PL" sz="1900" b="1" dirty="0"/>
          </a:p>
          <a:p>
            <a:pPr>
              <a:lnSpc>
                <a:spcPct val="110000"/>
              </a:lnSpc>
            </a:pPr>
            <a:r>
              <a:rPr lang="pl-PL" sz="1900" b="1" dirty="0" err="1"/>
              <a:t>Increasing</a:t>
            </a:r>
            <a:r>
              <a:rPr lang="pl-PL" sz="1900" b="1" dirty="0"/>
              <a:t> </a:t>
            </a:r>
            <a:r>
              <a:rPr lang="pl-PL" sz="1900" b="1" dirty="0" err="1"/>
              <a:t>income</a:t>
            </a:r>
            <a:r>
              <a:rPr lang="pl-PL" sz="1900" b="1" dirty="0"/>
              <a:t> of </a:t>
            </a:r>
            <a:r>
              <a:rPr lang="pl-PL" sz="1900" b="1" dirty="0" err="1"/>
              <a:t>companies</a:t>
            </a:r>
            <a:endParaRPr lang="pl-PL" sz="1900" b="1" dirty="0"/>
          </a:p>
          <a:p>
            <a:pPr>
              <a:lnSpc>
                <a:spcPct val="110000"/>
              </a:lnSpc>
            </a:pPr>
            <a:r>
              <a:rPr lang="pl-PL" sz="1900" b="1" dirty="0" err="1"/>
              <a:t>Making</a:t>
            </a:r>
            <a:r>
              <a:rPr lang="pl-PL" sz="1900" b="1" dirty="0"/>
              <a:t> </a:t>
            </a:r>
            <a:r>
              <a:rPr lang="pl-PL" sz="1900" b="1" dirty="0" err="1"/>
              <a:t>worklife</a:t>
            </a:r>
            <a:r>
              <a:rPr lang="pl-PL" sz="1900" b="1" dirty="0"/>
              <a:t> </a:t>
            </a:r>
            <a:r>
              <a:rPr lang="pl-PL" sz="1900" b="1" dirty="0" err="1"/>
              <a:t>easier</a:t>
            </a:r>
            <a:endParaRPr lang="pl-PL" sz="1900" b="1" dirty="0"/>
          </a:p>
          <a:p>
            <a:pPr>
              <a:lnSpc>
                <a:spcPct val="110000"/>
              </a:lnSpc>
            </a:pPr>
            <a:r>
              <a:rPr lang="pl-PL" sz="1900" b="1" dirty="0" err="1"/>
              <a:t>Reaching</a:t>
            </a:r>
            <a:r>
              <a:rPr lang="pl-PL" sz="1900" b="1" dirty="0"/>
              <a:t> </a:t>
            </a:r>
            <a:r>
              <a:rPr lang="pl-PL" sz="1900" b="1" dirty="0" err="1"/>
              <a:t>knowledge-related</a:t>
            </a:r>
            <a:r>
              <a:rPr lang="pl-PL" sz="1900" b="1" dirty="0"/>
              <a:t> </a:t>
            </a:r>
            <a:r>
              <a:rPr lang="pl-PL" sz="1900" b="1" dirty="0" err="1"/>
              <a:t>curiosity</a:t>
            </a:r>
            <a:r>
              <a:rPr lang="pl-PL" sz="1900" b="1" dirty="0"/>
              <a:t> </a:t>
            </a:r>
            <a:r>
              <a:rPr lang="pl-PL" sz="1900" b="1" dirty="0" err="1"/>
              <a:t>goals</a:t>
            </a:r>
            <a:endParaRPr lang="pl-PL" sz="1900" b="1" dirty="0"/>
          </a:p>
          <a:p>
            <a:pPr>
              <a:lnSpc>
                <a:spcPct val="110000"/>
              </a:lnSpc>
            </a:pPr>
            <a:r>
              <a:rPr lang="pl-PL" sz="1900" b="1" dirty="0"/>
              <a:t>Etc.</a:t>
            </a:r>
          </a:p>
        </p:txBody>
      </p:sp>
      <p:pic>
        <p:nvPicPr>
          <p:cNvPr id="4" name="Obraz 3" descr="Obraz zawierający diagram&#10;&#10;Opis wygenerowany automatycznie">
            <a:extLst>
              <a:ext uri="{FF2B5EF4-FFF2-40B4-BE49-F238E27FC236}">
                <a16:creationId xmlns:a16="http://schemas.microsoft.com/office/drawing/2014/main" id="{8277F7C7-E992-5439-F124-9D4958F31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
        <p:nvSpPr>
          <p:cNvPr id="6" name="Slide Number Placeholder 5">
            <a:extLst>
              <a:ext uri="{FF2B5EF4-FFF2-40B4-BE49-F238E27FC236}">
                <a16:creationId xmlns:a16="http://schemas.microsoft.com/office/drawing/2014/main" id="{502BE955-4402-2E1B-7D70-276791130B51}"/>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7</a:t>
            </a:fld>
            <a:endParaRPr lang="en-US" dirty="0"/>
          </a:p>
        </p:txBody>
      </p:sp>
    </p:spTree>
    <p:extLst>
      <p:ext uri="{BB962C8B-B14F-4D97-AF65-F5344CB8AC3E}">
        <p14:creationId xmlns:p14="http://schemas.microsoft.com/office/powerpoint/2010/main" val="97841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ck of magazines">
            <a:extLst>
              <a:ext uri="{FF2B5EF4-FFF2-40B4-BE49-F238E27FC236}">
                <a16:creationId xmlns:a16="http://schemas.microsoft.com/office/drawing/2014/main" id="{CE8078C1-C5F3-A927-C10E-37FD53505529}"/>
              </a:ext>
            </a:extLst>
          </p:cNvPr>
          <p:cNvPicPr>
            <a:picLocks noChangeAspect="1"/>
          </p:cNvPicPr>
          <p:nvPr/>
        </p:nvPicPr>
        <p:blipFill rotWithShape="1">
          <a:blip r:embed="rId2"/>
          <a:srcRect r="28428" b="-1"/>
          <a:stretch/>
        </p:blipFill>
        <p:spPr>
          <a:xfrm>
            <a:off x="20" y="10"/>
            <a:ext cx="7353280" cy="6857990"/>
          </a:xfrm>
          <a:prstGeom prst="rect">
            <a:avLst/>
          </a:prstGeom>
          <a:noFill/>
        </p:spPr>
      </p:pic>
      <p:sp>
        <p:nvSpPr>
          <p:cNvPr id="2" name="Tytuł 1">
            <a:extLst>
              <a:ext uri="{FF2B5EF4-FFF2-40B4-BE49-F238E27FC236}">
                <a16:creationId xmlns:a16="http://schemas.microsoft.com/office/drawing/2014/main" id="{F978C9F1-EB2E-426D-C647-19DB24259775}"/>
              </a:ext>
            </a:extLst>
          </p:cNvPr>
          <p:cNvSpPr>
            <a:spLocks noGrp="1"/>
          </p:cNvSpPr>
          <p:nvPr>
            <p:ph type="title"/>
          </p:nvPr>
        </p:nvSpPr>
        <p:spPr>
          <a:xfrm>
            <a:off x="647701" y="2362201"/>
            <a:ext cx="4413532" cy="3848100"/>
          </a:xfrm>
        </p:spPr>
        <p:txBody>
          <a:bodyPr anchor="b">
            <a:normAutofit/>
          </a:bodyPr>
          <a:lstStyle/>
          <a:p>
            <a:r>
              <a:rPr lang="pl-PL"/>
              <a:t>Dissemination</a:t>
            </a:r>
            <a:r>
              <a:rPr lang="pl-PL" dirty="0"/>
              <a:t> </a:t>
            </a:r>
            <a:r>
              <a:rPr lang="pl-PL"/>
              <a:t>methods</a:t>
            </a:r>
            <a:endParaRPr lang="en-GB" dirty="0"/>
          </a:p>
        </p:txBody>
      </p:sp>
      <p:sp>
        <p:nvSpPr>
          <p:cNvPr id="3" name="Symbol zastępczy zawartości 2">
            <a:extLst>
              <a:ext uri="{FF2B5EF4-FFF2-40B4-BE49-F238E27FC236}">
                <a16:creationId xmlns:a16="http://schemas.microsoft.com/office/drawing/2014/main" id="{AE902014-4044-0F19-3B32-16D184F3DC1D}"/>
              </a:ext>
            </a:extLst>
          </p:cNvPr>
          <p:cNvSpPr>
            <a:spLocks noGrp="1"/>
          </p:cNvSpPr>
          <p:nvPr>
            <p:ph idx="1"/>
          </p:nvPr>
        </p:nvSpPr>
        <p:spPr>
          <a:xfrm>
            <a:off x="8155057" y="715618"/>
            <a:ext cx="3162300" cy="5029200"/>
          </a:xfrm>
        </p:spPr>
        <p:txBody>
          <a:bodyPr>
            <a:normAutofit fontScale="92500" lnSpcReduction="20000"/>
          </a:bodyPr>
          <a:lstStyle/>
          <a:p>
            <a:pPr marL="0" indent="0">
              <a:buNone/>
            </a:pPr>
            <a:r>
              <a:rPr lang="pl-PL" sz="1800" b="1" dirty="0"/>
              <a:t>The most popular </a:t>
            </a:r>
            <a:r>
              <a:rPr lang="pl-PL" sz="1800" b="1" dirty="0" err="1"/>
              <a:t>methods</a:t>
            </a:r>
            <a:r>
              <a:rPr lang="pl-PL" sz="1800" b="1" dirty="0"/>
              <a:t> </a:t>
            </a:r>
            <a:br>
              <a:rPr lang="pl-PL" sz="1800" b="1" dirty="0"/>
            </a:br>
            <a:r>
              <a:rPr lang="pl-PL" sz="1800" b="1" dirty="0"/>
              <a:t>of </a:t>
            </a:r>
            <a:r>
              <a:rPr lang="pl-PL" sz="1800" b="1" dirty="0" err="1"/>
              <a:t>research</a:t>
            </a:r>
            <a:r>
              <a:rPr lang="pl-PL" sz="1800" b="1" dirty="0"/>
              <a:t> </a:t>
            </a:r>
            <a:r>
              <a:rPr lang="pl-PL" sz="1800" b="1" dirty="0" err="1"/>
              <a:t>results</a:t>
            </a:r>
            <a:r>
              <a:rPr lang="pl-PL" sz="1800" b="1" dirty="0"/>
              <a:t> </a:t>
            </a:r>
            <a:r>
              <a:rPr lang="pl-PL" sz="1800" b="1" dirty="0" err="1"/>
              <a:t>dissemination</a:t>
            </a:r>
            <a:r>
              <a:rPr lang="pl-PL" sz="1800" b="1" dirty="0"/>
              <a:t> </a:t>
            </a:r>
            <a:r>
              <a:rPr lang="pl-PL" sz="1800" b="1" dirty="0" err="1"/>
              <a:t>are</a:t>
            </a:r>
            <a:r>
              <a:rPr lang="pl-PL" sz="1800" b="1" dirty="0"/>
              <a:t> as </a:t>
            </a:r>
            <a:r>
              <a:rPr lang="pl-PL" sz="1800" b="1" dirty="0" err="1"/>
              <a:t>follow</a:t>
            </a:r>
            <a:r>
              <a:rPr lang="pl-PL" sz="1800" b="1" dirty="0"/>
              <a:t>:</a:t>
            </a:r>
          </a:p>
          <a:p>
            <a:r>
              <a:rPr lang="pl-PL" sz="1800" b="1" dirty="0" err="1"/>
              <a:t>Papers</a:t>
            </a:r>
            <a:endParaRPr lang="pl-PL" sz="1800" b="1" dirty="0"/>
          </a:p>
          <a:p>
            <a:r>
              <a:rPr lang="pl-PL" sz="1800" b="1" dirty="0" err="1"/>
              <a:t>Books</a:t>
            </a:r>
            <a:endParaRPr lang="pl-PL" sz="1800" b="1" dirty="0"/>
          </a:p>
          <a:p>
            <a:r>
              <a:rPr lang="pl-PL" sz="1800" b="1" dirty="0" err="1"/>
              <a:t>Posters</a:t>
            </a:r>
            <a:r>
              <a:rPr lang="pl-PL" sz="1800" b="1" dirty="0"/>
              <a:t> and advertisements</a:t>
            </a:r>
          </a:p>
          <a:p>
            <a:r>
              <a:rPr lang="pl-PL" sz="1800" b="1" dirty="0" err="1"/>
              <a:t>Oral</a:t>
            </a:r>
            <a:r>
              <a:rPr lang="pl-PL" sz="1800" b="1" dirty="0"/>
              <a:t> and </a:t>
            </a:r>
            <a:r>
              <a:rPr lang="pl-PL" sz="1800" b="1" dirty="0" err="1"/>
              <a:t>visual</a:t>
            </a:r>
            <a:r>
              <a:rPr lang="pl-PL" sz="1800" b="1" dirty="0"/>
              <a:t> </a:t>
            </a:r>
            <a:r>
              <a:rPr lang="pl-PL" sz="1800" b="1" dirty="0" err="1"/>
              <a:t>presentations</a:t>
            </a:r>
            <a:endParaRPr lang="pl-PL" sz="1800" b="1" dirty="0"/>
          </a:p>
          <a:p>
            <a:r>
              <a:rPr lang="pl-PL" sz="1800" b="1" dirty="0" err="1"/>
              <a:t>Films</a:t>
            </a:r>
            <a:endParaRPr lang="pl-PL" sz="1800" b="1" dirty="0"/>
          </a:p>
          <a:p>
            <a:r>
              <a:rPr lang="pl-PL" sz="1800" b="1" dirty="0" err="1"/>
              <a:t>Podcasts</a:t>
            </a:r>
            <a:endParaRPr lang="pl-PL" sz="1800" b="1" dirty="0"/>
          </a:p>
          <a:p>
            <a:r>
              <a:rPr lang="pl-PL" sz="1800" b="1" dirty="0" err="1"/>
              <a:t>Interviews</a:t>
            </a:r>
            <a:endParaRPr lang="pl-PL" sz="1800" b="1" dirty="0"/>
          </a:p>
          <a:p>
            <a:r>
              <a:rPr lang="pl-PL" sz="1800" b="1" dirty="0"/>
              <a:t>University media</a:t>
            </a:r>
          </a:p>
          <a:p>
            <a:r>
              <a:rPr lang="pl-PL" sz="1800" b="1" dirty="0" err="1"/>
              <a:t>Scientific</a:t>
            </a:r>
            <a:r>
              <a:rPr lang="pl-PL" sz="1800" b="1" dirty="0"/>
              <a:t> </a:t>
            </a:r>
            <a:r>
              <a:rPr lang="pl-PL" sz="1800" b="1" dirty="0" err="1"/>
              <a:t>societies</a:t>
            </a:r>
            <a:r>
              <a:rPr lang="pl-PL" sz="1800" b="1" dirty="0"/>
              <a:t> </a:t>
            </a:r>
          </a:p>
          <a:p>
            <a:r>
              <a:rPr lang="pl-PL" sz="1800" b="1" dirty="0" err="1"/>
              <a:t>Discussions</a:t>
            </a:r>
            <a:r>
              <a:rPr lang="pl-PL" sz="1800" b="1" dirty="0"/>
              <a:t> with </a:t>
            </a:r>
            <a:r>
              <a:rPr lang="pl-PL" sz="1800" b="1" dirty="0" err="1"/>
              <a:t>scientists</a:t>
            </a:r>
            <a:endParaRPr lang="pl-PL" sz="1800" b="1" dirty="0"/>
          </a:p>
          <a:p>
            <a:endParaRPr lang="pl-PL" sz="1800" dirty="0"/>
          </a:p>
          <a:p>
            <a:endParaRPr lang="pl-PL" sz="1800" dirty="0"/>
          </a:p>
        </p:txBody>
      </p:sp>
      <p:pic>
        <p:nvPicPr>
          <p:cNvPr id="6" name="Obraz 5" descr="Obraz zawierający diagram&#10;&#10;Opis wygenerowany automatycznie">
            <a:extLst>
              <a:ext uri="{FF2B5EF4-FFF2-40B4-BE49-F238E27FC236}">
                <a16:creationId xmlns:a16="http://schemas.microsoft.com/office/drawing/2014/main" id="{2B58E4D1-195B-8A1C-16B9-071C37F51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
        <p:nvSpPr>
          <p:cNvPr id="7" name="Slide Number Placeholder 5">
            <a:extLst>
              <a:ext uri="{FF2B5EF4-FFF2-40B4-BE49-F238E27FC236}">
                <a16:creationId xmlns:a16="http://schemas.microsoft.com/office/drawing/2014/main" id="{7F245279-E470-E0C5-325A-04D024FDC43C}"/>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8</a:t>
            </a:fld>
            <a:endParaRPr lang="en-US" dirty="0"/>
          </a:p>
        </p:txBody>
      </p:sp>
    </p:spTree>
    <p:extLst>
      <p:ext uri="{BB962C8B-B14F-4D97-AF65-F5344CB8AC3E}">
        <p14:creationId xmlns:p14="http://schemas.microsoft.com/office/powerpoint/2010/main" val="317865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EDEBBE-A9FD-3FE1-FD25-930EFF55551F}"/>
              </a:ext>
            </a:extLst>
          </p:cNvPr>
          <p:cNvSpPr>
            <a:spLocks noGrp="1"/>
          </p:cNvSpPr>
          <p:nvPr>
            <p:ph type="title"/>
          </p:nvPr>
        </p:nvSpPr>
        <p:spPr>
          <a:xfrm>
            <a:off x="440767" y="470501"/>
            <a:ext cx="10625229" cy="703512"/>
          </a:xfrm>
        </p:spPr>
        <p:txBody>
          <a:bodyPr>
            <a:normAutofit/>
          </a:bodyPr>
          <a:lstStyle/>
          <a:p>
            <a:r>
              <a:rPr lang="pl-PL" dirty="0" err="1"/>
              <a:t>Exemplary</a:t>
            </a:r>
            <a:r>
              <a:rPr lang="pl-PL" dirty="0"/>
              <a:t> Research media</a:t>
            </a:r>
            <a:endParaRPr lang="en-GB" dirty="0"/>
          </a:p>
        </p:txBody>
      </p:sp>
      <p:pic>
        <p:nvPicPr>
          <p:cNvPr id="2052" name="Picture 4" descr="Academia.edu - Crunchbase Company Profile &amp; Funding">
            <a:extLst>
              <a:ext uri="{FF2B5EF4-FFF2-40B4-BE49-F238E27FC236}">
                <a16:creationId xmlns:a16="http://schemas.microsoft.com/office/drawing/2014/main" id="{E5F2AD4A-8EDF-2CAD-06CD-8F6632F78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256" b="37718"/>
          <a:stretch/>
        </p:blipFill>
        <p:spPr bwMode="auto">
          <a:xfrm>
            <a:off x="440767" y="1620810"/>
            <a:ext cx="2928076" cy="7035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ResearchGate - find and share research – Telegraph">
            <a:extLst>
              <a:ext uri="{FF2B5EF4-FFF2-40B4-BE49-F238E27FC236}">
                <a16:creationId xmlns:a16="http://schemas.microsoft.com/office/drawing/2014/main" id="{E28A1AD0-80C2-C33B-9D57-DA5101BA3A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58" y="4752786"/>
            <a:ext cx="3598488" cy="11902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1A9EB26-970B-BC3D-8548-727326227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58" y="2807614"/>
            <a:ext cx="3560608" cy="127858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library.uncc.edu/sites/default/files/2021-04/cl...">
            <a:extLst>
              <a:ext uri="{FF2B5EF4-FFF2-40B4-BE49-F238E27FC236}">
                <a16:creationId xmlns:a16="http://schemas.microsoft.com/office/drawing/2014/main" id="{83421F0A-DE55-F4DB-20D6-9C34C06F5D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543" b="28877"/>
          <a:stretch/>
        </p:blipFill>
        <p:spPr bwMode="auto">
          <a:xfrm>
            <a:off x="4519209" y="2909018"/>
            <a:ext cx="4179413" cy="9422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Kudos Research Showcase - Discover More">
            <a:extLst>
              <a:ext uri="{FF2B5EF4-FFF2-40B4-BE49-F238E27FC236}">
                <a16:creationId xmlns:a16="http://schemas.microsoft.com/office/drawing/2014/main" id="{22C1D690-7282-883C-7BAB-0C154A7A49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076" y="4687178"/>
            <a:ext cx="3598489" cy="87980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Google Scholar logo for website - Library">
            <a:extLst>
              <a:ext uri="{FF2B5EF4-FFF2-40B4-BE49-F238E27FC236}">
                <a16:creationId xmlns:a16="http://schemas.microsoft.com/office/drawing/2014/main" id="{3368FDA4-9E12-C8F1-BCD1-F6F33D36096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739" b="22619"/>
          <a:stretch/>
        </p:blipFill>
        <p:spPr bwMode="auto">
          <a:xfrm>
            <a:off x="4286339" y="1493769"/>
            <a:ext cx="2986641" cy="10263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olejne czasopismo AGH w bazie SCOPUS | Wydawnictwo AGH">
            <a:extLst>
              <a:ext uri="{FF2B5EF4-FFF2-40B4-BE49-F238E27FC236}">
                <a16:creationId xmlns:a16="http://schemas.microsoft.com/office/drawing/2014/main" id="{8E489D60-CB8F-75D7-CF17-9063F75D86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2726" y="2943225"/>
            <a:ext cx="302895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olska Bibliografia Naukowa">
            <a:extLst>
              <a:ext uri="{FF2B5EF4-FFF2-40B4-BE49-F238E27FC236}">
                <a16:creationId xmlns:a16="http://schemas.microsoft.com/office/drawing/2014/main" id="{8D4D3506-3824-5CDE-049A-FBDD8D2DC74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1858" y="1545366"/>
            <a:ext cx="2619375" cy="99306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descr="SciProfiles Logo">
            <a:extLst>
              <a:ext uri="{FF2B5EF4-FFF2-40B4-BE49-F238E27FC236}">
                <a16:creationId xmlns:a16="http://schemas.microsoft.com/office/drawing/2014/main" id="{58A75763-742D-6E20-2F9A-7700FE7595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6" name="Picture 18" descr="Sebastian Pape">
            <a:extLst>
              <a:ext uri="{FF2B5EF4-FFF2-40B4-BE49-F238E27FC236}">
                <a16:creationId xmlns:a16="http://schemas.microsoft.com/office/drawing/2014/main" id="{F7B2A79D-2FE6-0E66-9365-F3854E7518C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06564" y="4660356"/>
            <a:ext cx="2581275" cy="933450"/>
          </a:xfrm>
          <a:prstGeom prst="rect">
            <a:avLst/>
          </a:prstGeom>
          <a:noFill/>
          <a:extLst>
            <a:ext uri="{909E8E84-426E-40DD-AFC4-6F175D3DCCD1}">
              <a14:hiddenFill xmlns:a14="http://schemas.microsoft.com/office/drawing/2010/main">
                <a:solidFill>
                  <a:srgbClr val="FFFFFF"/>
                </a:solidFill>
              </a14:hiddenFill>
            </a:ext>
          </a:extLst>
        </p:spPr>
      </p:pic>
      <p:pic>
        <p:nvPicPr>
          <p:cNvPr id="8" name="Obraz 7" descr="Obraz zawierający diagram&#10;&#10;Opis wygenerowany automatycznie">
            <a:extLst>
              <a:ext uri="{FF2B5EF4-FFF2-40B4-BE49-F238E27FC236}">
                <a16:creationId xmlns:a16="http://schemas.microsoft.com/office/drawing/2014/main" id="{63701E61-C047-E5A2-7772-8F3F9522F6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97203" y="5935238"/>
            <a:ext cx="1042426" cy="794600"/>
          </a:xfrm>
          <a:prstGeom prst="rect">
            <a:avLst/>
          </a:prstGeom>
        </p:spPr>
      </p:pic>
      <p:sp>
        <p:nvSpPr>
          <p:cNvPr id="9" name="Slide Number Placeholder 5">
            <a:extLst>
              <a:ext uri="{FF2B5EF4-FFF2-40B4-BE49-F238E27FC236}">
                <a16:creationId xmlns:a16="http://schemas.microsoft.com/office/drawing/2014/main" id="{690F0FEA-3693-1EC7-565D-655AC5724546}"/>
              </a:ext>
            </a:extLst>
          </p:cNvPr>
          <p:cNvSpPr>
            <a:spLocks noGrp="1"/>
          </p:cNvSpPr>
          <p:nvPr>
            <p:ph type="sldNum" sz="quarter" idx="12"/>
          </p:nvPr>
        </p:nvSpPr>
        <p:spPr>
          <a:xfrm>
            <a:off x="11444747" y="6332538"/>
            <a:ext cx="539808" cy="365125"/>
          </a:xfrm>
        </p:spPr>
        <p:txBody>
          <a:bodyPr/>
          <a:lstStyle/>
          <a:p>
            <a:pPr>
              <a:spcAft>
                <a:spcPts val="600"/>
              </a:spcAft>
            </a:pPr>
            <a:fld id="{45C5C030-0550-4584-9C82-E35DF7DBC581}" type="slidenum">
              <a:rPr lang="en-US" smtClean="0"/>
              <a:pPr>
                <a:spcAft>
                  <a:spcPts val="600"/>
                </a:spcAft>
              </a:pPr>
              <a:t>9</a:t>
            </a:fld>
            <a:endParaRPr lang="en-US" dirty="0"/>
          </a:p>
        </p:txBody>
      </p:sp>
    </p:spTree>
    <p:extLst>
      <p:ext uri="{BB962C8B-B14F-4D97-AF65-F5344CB8AC3E}">
        <p14:creationId xmlns:p14="http://schemas.microsoft.com/office/powerpoint/2010/main" val="3475995566"/>
      </p:ext>
    </p:extLst>
  </p:cSld>
  <p:clrMapOvr>
    <a:masterClrMapping/>
  </p:clrMapOvr>
</p:sld>
</file>

<file path=ppt/theme/theme1.xml><?xml version="1.0" encoding="utf-8"?>
<a:theme xmlns:a="http://schemas.openxmlformats.org/drawingml/2006/main" name="CitationVTI">
  <a:themeElements>
    <a:clrScheme name="AnalogousFromRegularSeedRightStep">
      <a:dk1>
        <a:srgbClr val="000000"/>
      </a:dk1>
      <a:lt1>
        <a:srgbClr val="FFFFFF"/>
      </a:lt1>
      <a:dk2>
        <a:srgbClr val="31201C"/>
      </a:dk2>
      <a:lt2>
        <a:srgbClr val="F3F0F0"/>
      </a:lt2>
      <a:accent1>
        <a:srgbClr val="20B2B6"/>
      </a:accent1>
      <a:accent2>
        <a:srgbClr val="1781D5"/>
      </a:accent2>
      <a:accent3>
        <a:srgbClr val="2944E7"/>
      </a:accent3>
      <a:accent4>
        <a:srgbClr val="5928D8"/>
      </a:accent4>
      <a:accent5>
        <a:srgbClr val="AC29E7"/>
      </a:accent5>
      <a:accent6>
        <a:srgbClr val="D517C0"/>
      </a:accent6>
      <a:hlink>
        <a:srgbClr val="BF423F"/>
      </a:hlink>
      <a:folHlink>
        <a:srgbClr val="7F7F7F"/>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5267A25612663B40AC698B36CA9FB457" ma:contentTypeVersion="15" ma:contentTypeDescription="Utwórz nowy dokument." ma:contentTypeScope="" ma:versionID="ac1ce0098b33d09504b9076235fda5ed">
  <xsd:schema xmlns:xsd="http://www.w3.org/2001/XMLSchema" xmlns:xs="http://www.w3.org/2001/XMLSchema" xmlns:p="http://schemas.microsoft.com/office/2006/metadata/properties" xmlns:ns3="a27052f4-0a1a-4aa6-ad82-f1d332c66ba3" xmlns:ns4="5879c8e6-93a7-4bbd-9a6e-f7cafc036372" targetNamespace="http://schemas.microsoft.com/office/2006/metadata/properties" ma:root="true" ma:fieldsID="422ab4a5431150978c60421e604171e4" ns3:_="" ns4:_="">
    <xsd:import namespace="a27052f4-0a1a-4aa6-ad82-f1d332c66ba3"/>
    <xsd:import namespace="5879c8e6-93a7-4bbd-9a6e-f7cafc03637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7052f4-0a1a-4aa6-ad82-f1d332c66ba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79c8e6-93a7-4bbd-9a6e-f7cafc036372"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a27052f4-0a1a-4aa6-ad82-f1d332c66ba3" xsi:nil="true"/>
  </documentManagement>
</p:properties>
</file>

<file path=customXml/itemProps1.xml><?xml version="1.0" encoding="utf-8"?>
<ds:datastoreItem xmlns:ds="http://schemas.openxmlformats.org/officeDocument/2006/customXml" ds:itemID="{FED55001-9DE6-47AC-B1C8-BB72757656D3}">
  <ds:schemaRefs>
    <ds:schemaRef ds:uri="http://schemas.microsoft.com/sharepoint/v3/contenttype/forms"/>
  </ds:schemaRefs>
</ds:datastoreItem>
</file>

<file path=customXml/itemProps2.xml><?xml version="1.0" encoding="utf-8"?>
<ds:datastoreItem xmlns:ds="http://schemas.openxmlformats.org/officeDocument/2006/customXml" ds:itemID="{857FF8C4-DD69-423A-8051-05DB826DD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7052f4-0a1a-4aa6-ad82-f1d332c66ba3"/>
    <ds:schemaRef ds:uri="5879c8e6-93a7-4bbd-9a6e-f7cafc0363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EA9B9B-4399-4DAE-8C2D-781D54A50909}">
  <ds:schemaRefs>
    <ds:schemaRef ds:uri="http://purl.org/dc/elements/1.1/"/>
    <ds:schemaRef ds:uri="http://schemas.microsoft.com/office/2006/metadata/properties"/>
    <ds:schemaRef ds:uri="5879c8e6-93a7-4bbd-9a6e-f7cafc036372"/>
    <ds:schemaRef ds:uri="a27052f4-0a1a-4aa6-ad82-f1d332c66ba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2880</TotalTime>
  <Words>582</Words>
  <Application>Microsoft Office PowerPoint</Application>
  <PresentationFormat>Panoramiczny</PresentationFormat>
  <Paragraphs>105</Paragraphs>
  <Slides>16</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vt:i4>
      </vt:variant>
    </vt:vector>
  </HeadingPairs>
  <TitlesOfParts>
    <vt:vector size="21" baseType="lpstr">
      <vt:lpstr>Arial</vt:lpstr>
      <vt:lpstr>Calibri</vt:lpstr>
      <vt:lpstr>Grandview</vt:lpstr>
      <vt:lpstr>Grandview Display</vt:lpstr>
      <vt:lpstr>CitationVTI</vt:lpstr>
      <vt:lpstr>How to disseminate research results among students and academic community members</vt:lpstr>
      <vt:lpstr>Prezentacja programu PowerPoint</vt:lpstr>
      <vt:lpstr>Prezentacja programu PowerPoint</vt:lpstr>
      <vt:lpstr>Research results</vt:lpstr>
      <vt:lpstr>Who should i present my research results to?</vt:lpstr>
      <vt:lpstr>When should  i present my research results?</vt:lpstr>
      <vt:lpstr>MOTIVATION:  Why should I … ?</vt:lpstr>
      <vt:lpstr>Dissemination methods</vt:lpstr>
      <vt:lpstr>Exemplary Research media</vt:lpstr>
      <vt:lpstr>Social Media</vt:lpstr>
      <vt:lpstr>Exemplary publishers</vt:lpstr>
      <vt:lpstr>Collaboration with stakeholders and research partners</vt:lpstr>
      <vt:lpstr>EDURES INITIATIVES</vt:lpstr>
      <vt:lpstr>How to prepare high quality materials?</vt:lpstr>
      <vt:lpstr>Some Open questions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disseminate research results among students and academic community members</dc:title>
  <dc:creator>Roman Wdowik</dc:creator>
  <cp:lastModifiedBy>Roman Wdowik</cp:lastModifiedBy>
  <cp:revision>6</cp:revision>
  <dcterms:created xsi:type="dcterms:W3CDTF">2023-04-09T10:09:56Z</dcterms:created>
  <dcterms:modified xsi:type="dcterms:W3CDTF">2023-10-17T07:43:16Z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0x0101005267A25612663B40AC698B36CA9FB457</vt:lpwstr>
  </property>
</Properties>
</file>