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3" r:id="rId1"/>
  </p:sldMasterIdLst>
  <p:notesMasterIdLst>
    <p:notesMasterId r:id="rId14"/>
  </p:notesMasterIdLst>
  <p:handoutMasterIdLst>
    <p:handoutMasterId r:id="rId15"/>
  </p:handoutMasterIdLst>
  <p:sldIdLst>
    <p:sldId id="293" r:id="rId2"/>
    <p:sldId id="262" r:id="rId3"/>
    <p:sldId id="272" r:id="rId4"/>
    <p:sldId id="280" r:id="rId5"/>
    <p:sldId id="283" r:id="rId6"/>
    <p:sldId id="275" r:id="rId7"/>
    <p:sldId id="285" r:id="rId8"/>
    <p:sldId id="287" r:id="rId9"/>
    <p:sldId id="290" r:id="rId10"/>
    <p:sldId id="291" r:id="rId11"/>
    <p:sldId id="284" r:id="rId12"/>
    <p:sldId id="292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Franklin Gothic Heavy" panose="020B0903020102020204" pitchFamily="34" charset="0"/>
      <p:regular r:id="rId22"/>
      <p:italic r:id="rId23"/>
    </p:embeddedFont>
    <p:embeddedFont>
      <p:font typeface="Wingdings 2" panose="05020102010507070707" pitchFamily="18" charset="2"/>
      <p:regular r:id="rId24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  <a:srgbClr val="4257B2"/>
    <a:srgbClr val="969FA7"/>
    <a:srgbClr val="F6F7FB"/>
    <a:srgbClr val="26BFC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91" d="100"/>
          <a:sy n="91" d="100"/>
        </p:scale>
        <p:origin x="16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E315C93-B25C-4A2C-9F81-44CE98F1E1BF}" type="datetime1">
              <a:rPr lang="pl-PL" smtClean="0"/>
              <a:t>22.03.2023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1FA9745-C069-4885-B5BE-8A475FDCB705}" type="datetime1">
              <a:rPr lang="pl-PL" smtClean="0"/>
              <a:t>22.03.2023</a:t>
            </a:fld>
            <a:endParaRPr lang="en-US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"/>
              <a:t>Kliknij, aby edytować style wzorca tekstu</a:t>
            </a:r>
            <a:endParaRPr lang="en-US"/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84D964-4DBA-4D8C-B41A-C47C108B5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DB8EF93-D88B-4A90-A32D-03A4ACED08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8D4257-B529-4BF3-83F9-BF3ED4C69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A2CE07-D95F-4A38-A715-1EAD89B77151}" type="datetime1">
              <a:rPr lang="pl-PL" smtClean="0"/>
              <a:t>22.03.2023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EA2A7B-BA2A-496F-B7E7-D1266455E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8FB291-8039-433C-85BD-58DEDE70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7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0B802A-1EEF-4D81-B45E-BC216653E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F326678-5081-4912-B62C-700451F65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9BF4C3-5F84-4061-A592-6ABCBC18C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B008C25-70F9-49CD-99EF-B6738BA67F1D}" type="datetime1">
              <a:rPr lang="pl-PL" smtClean="0"/>
              <a:t>22.03.2023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FFE3C0C-D3DA-4FCC-877B-4575AC868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05B714-66E1-45A7-A3E1-70FF78D55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2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EA3630B-E81E-46CF-9337-17D53BD870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24ED1EC-565A-4E3D-B43F-C6C9E46DC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5808F8A-EE5E-4EBF-80B9-CFDCA80E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F37E8FA-0D48-4D5C-A64E-43A425D6798E}" type="datetime1">
              <a:rPr lang="pl-PL" smtClean="0"/>
              <a:t>22.03.2023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86F1C02-907C-40A5-9CDB-ED74A181D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DB90041-274E-4E5D-BFB5-A7FEAE3D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35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C8EEDE-531D-48EC-8D98-230519BBF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91BD6A-A228-47ED-B32C-C0BDBECD8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77DC78-EDB6-423A-89E0-8B76DD29E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33FF7D7-23C1-4D67-8699-D230CC66F9EC}" type="datetime1">
              <a:rPr lang="pl-PL" smtClean="0"/>
              <a:t>22.03.2023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8941E10-EFA6-40FB-8C96-7813A6385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8CBF19F-8C55-4E94-A475-30FE1AAB4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8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94D0AB-970D-4DE2-8372-7E26C483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48DE680-7717-48BF-9FE5-1762122FE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900008A-7F40-4C24-87F8-F6CFB94F1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750D0EF-593E-40D5-A673-F701AA186B64}" type="datetime1">
              <a:rPr lang="pl-PL" smtClean="0"/>
              <a:t>22.03.2023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2839EB-053F-443B-B0F2-7ADF03AF3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6C6992A-2F7B-4E09-A17D-79896E910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7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0C42BC-A1F7-44BE-B627-2D5C004C9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A7B3FE-1F2D-49A0-8662-B2E32BC67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07793D7-8DC1-4EA2-9E1A-D115F8AE4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26C051B-378A-4428-B03C-B00474E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CB1F68-1AE3-4397-B9E0-65496DCB20FE}" type="datetime1">
              <a:rPr lang="pl-PL" smtClean="0"/>
              <a:t>22.03.2023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D6C526F-B09D-493C-BF9D-47F3FAE5A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1D13376-CAC9-483B-92F7-C4FA56CD9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1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9CC415-5534-4B9C-ADDD-B5624A74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3E7F5C3-57C0-477B-8059-B27EC689F7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EC2A35B-B59B-4E7B-A987-F20265A13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6F7F7DC-807F-42C3-A171-93FF9AD48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38C9450-9A48-4137-9CAB-180CC34A3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3D2FDA6-3268-4B50-B433-11F6903E1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8B83F8A-0D38-438C-BDAF-265262F9857A}" type="datetime1">
              <a:rPr lang="pl-PL" smtClean="0"/>
              <a:t>22.03.2023</a:t>
            </a:fld>
            <a:endParaRPr lang="en-US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DB81468-7B20-4589-9778-8A8D2F016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D74E929-DE24-49FB-A641-9B34D5DE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4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2F4D43-4D08-463F-8C92-EC3C20C40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49C9BFD-1826-49AD-9C7B-8CADF0F4E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C0D62C5-0B0B-4B43-BFDB-B9FB15D207EE}" type="datetime1">
              <a:rPr lang="pl-PL" smtClean="0"/>
              <a:t>22.03.2023</a:t>
            </a:fld>
            <a:endParaRPr lang="en-US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3978220-4198-4896-901E-1457FB670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66BCCB7-AF63-4CDE-AA0C-8BB49A2B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26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296429F-2BFB-4C5C-A085-2CDBEEC70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BAF948B-F35A-441D-9147-B5DA70EBF686}" type="datetime1">
              <a:rPr lang="pl-PL" smtClean="0"/>
              <a:t>22.03.2023</a:t>
            </a:fld>
            <a:endParaRPr lang="en-US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CB5838A-7123-44A0-856A-FE1B83DC7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4842EB6-0357-4C4A-B80D-37827E621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4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514834-AAF0-4405-8E6C-7F1A5D1AC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2960B8-B838-43EF-A57D-5D80DAA39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C7CFEF4-C77F-4EDC-8088-A31823188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0CDCB53-256C-4E89-AB4E-C0E8B27E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F65F0BD-4031-4004-85B4-E5C850086ADF}" type="datetime1">
              <a:rPr lang="pl-PL" smtClean="0"/>
              <a:t>22.03.2023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BDD3367-23DE-4303-8EC3-61C8F6499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A2DC2D1-035B-45EA-B3DE-C7A4865E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4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8950CFF-5668-453B-BEFD-96C15DECB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CE4C176-E5FC-4653-BE73-695D3BF1F8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C990FD9-BF64-41F5-B0F5-CA484BC5B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4292742-F0E3-4A87-B995-ED83B9869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60E064-B2D9-451C-BF06-96208554F1E7}" type="datetime1">
              <a:rPr lang="pl-PL" smtClean="0"/>
              <a:t>22.03.2023</a:t>
            </a:fld>
            <a:endParaRPr lang="en-US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2529F50-333E-44A7-8841-2F4EE51C2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CB12ADB-6C29-48BC-8CF3-AB1AC4E89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58724F3-A7BE-41FA-9FAB-A9AB822C8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C83371-505F-4B92-8E9F-A4276D9AA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6CB320F-839E-4032-9A40-C0E56143E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F48C1B-761F-4CD4-A7CA-1FEED938B761}" type="datetime1">
              <a:rPr lang="pl-PL" smtClean="0"/>
              <a:t>22.03.2023</a:t>
            </a:fld>
            <a:endParaRPr lang="en-US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8EBDF9-5689-41FD-A873-905F63C91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99BFE3-EE12-4996-B2D2-E8864E785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5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quizlet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://www.quizlet.liv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" TargetMode="External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quizlet.com/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hyperlink" Target="http://www.quizlet.live/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74462B1E-69D7-DDCE-0107-037775BE1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4038"/>
            <a:ext cx="9144000" cy="512762"/>
          </a:xfrm>
        </p:spPr>
        <p:txBody>
          <a:bodyPr>
            <a:normAutofit fontScale="92500" lnSpcReduction="10000"/>
          </a:bodyPr>
          <a:lstStyle/>
          <a:p>
            <a:r>
              <a:rPr lang="pl-PL" sz="3600" dirty="0">
                <a:latin typeface="+mn-lt"/>
                <a:hlinkClick r:id="rId2"/>
              </a:rPr>
              <a:t>HTTPS://QUIZLET.COM/</a:t>
            </a:r>
            <a:endParaRPr lang="pl-PL" sz="3600" dirty="0">
              <a:latin typeface="+mn-lt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FA5B524C-B08F-F8DD-FE69-EA1EAE59C649}"/>
              </a:ext>
            </a:extLst>
          </p:cNvPr>
          <p:cNvGrpSpPr/>
          <p:nvPr/>
        </p:nvGrpSpPr>
        <p:grpSpPr>
          <a:xfrm>
            <a:off x="694264" y="3997366"/>
            <a:ext cx="11311472" cy="90000"/>
            <a:chOff x="521270" y="1266866"/>
            <a:chExt cx="11311472" cy="90000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1C256EEC-EA5D-D82F-E4A6-AF1D462D3292}"/>
                </a:ext>
              </a:extLst>
            </p:cNvPr>
            <p:cNvSpPr/>
            <p:nvPr/>
          </p:nvSpPr>
          <p:spPr>
            <a:xfrm>
              <a:off x="521270" y="1266866"/>
              <a:ext cx="3708000" cy="90000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C7EEA0AE-EEB9-1ECE-EDF0-C80BC995D3F0}"/>
                </a:ext>
              </a:extLst>
            </p:cNvPr>
            <p:cNvSpPr/>
            <p:nvPr/>
          </p:nvSpPr>
          <p:spPr>
            <a:xfrm>
              <a:off x="4323006" y="1266866"/>
              <a:ext cx="3708000" cy="90000"/>
            </a:xfrm>
            <a:prstGeom prst="rect">
              <a:avLst/>
            </a:prstGeom>
            <a:solidFill>
              <a:srgbClr val="425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C5A5C679-642C-DCA0-C24C-12E6EC2C5727}"/>
                </a:ext>
              </a:extLst>
            </p:cNvPr>
            <p:cNvSpPr/>
            <p:nvPr/>
          </p:nvSpPr>
          <p:spPr>
            <a:xfrm>
              <a:off x="8124742" y="1266866"/>
              <a:ext cx="3708000" cy="90000"/>
            </a:xfrm>
            <a:prstGeom prst="rect">
              <a:avLst/>
            </a:prstGeom>
            <a:solidFill>
              <a:srgbClr val="969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92F558-5673-83D6-7988-78091332F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12918"/>
            <a:ext cx="60960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986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45AFE73B-4A85-4138-BBEB-1DE81DC712BB}"/>
              </a:ext>
            </a:extLst>
          </p:cNvPr>
          <p:cNvSpPr txBox="1">
            <a:spLocks/>
          </p:cNvSpPr>
          <p:nvPr/>
        </p:nvSpPr>
        <p:spPr>
          <a:xfrm>
            <a:off x="1603579" y="134921"/>
            <a:ext cx="2981739" cy="677879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000" dirty="0">
                <a:latin typeface="Franklin Gothic Heavy" panose="020B0903020102020204" pitchFamily="34" charset="0"/>
              </a:rPr>
              <a:t>QUIZLET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C872D8B-C1B3-44EA-84BB-3419AF72D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0" y="258417"/>
            <a:ext cx="861598" cy="86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70099AFC-9CAA-4869-A5AB-1A9A783654DD}"/>
              </a:ext>
            </a:extLst>
          </p:cNvPr>
          <p:cNvSpPr txBox="1">
            <a:spLocks/>
          </p:cNvSpPr>
          <p:nvPr/>
        </p:nvSpPr>
        <p:spPr>
          <a:xfrm>
            <a:off x="1603579" y="630758"/>
            <a:ext cx="5251381" cy="616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500" dirty="0">
                <a:latin typeface="+mn-lt"/>
                <a:hlinkClick r:id="rId3"/>
              </a:rPr>
              <a:t>https://quizlet.com/</a:t>
            </a:r>
            <a:endParaRPr lang="pl-PL" sz="2500" dirty="0">
              <a:latin typeface="+mn-lt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726F6CA9-CF59-4B1E-9625-2DF93A4FEFF9}"/>
              </a:ext>
            </a:extLst>
          </p:cNvPr>
          <p:cNvGrpSpPr/>
          <p:nvPr/>
        </p:nvGrpSpPr>
        <p:grpSpPr>
          <a:xfrm>
            <a:off x="521270" y="1266866"/>
            <a:ext cx="11311472" cy="90000"/>
            <a:chOff x="521270" y="1266866"/>
            <a:chExt cx="11311472" cy="90000"/>
          </a:xfrm>
        </p:grpSpPr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03B94128-DB2E-4CE4-88BB-896E7B80DB3B}"/>
                </a:ext>
              </a:extLst>
            </p:cNvPr>
            <p:cNvSpPr/>
            <p:nvPr/>
          </p:nvSpPr>
          <p:spPr>
            <a:xfrm>
              <a:off x="521270" y="1266866"/>
              <a:ext cx="3708000" cy="90000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393B4DD5-5410-4727-B479-D7DB50EE5612}"/>
                </a:ext>
              </a:extLst>
            </p:cNvPr>
            <p:cNvSpPr/>
            <p:nvPr/>
          </p:nvSpPr>
          <p:spPr>
            <a:xfrm>
              <a:off x="4323006" y="1266866"/>
              <a:ext cx="3708000" cy="90000"/>
            </a:xfrm>
            <a:prstGeom prst="rect">
              <a:avLst/>
            </a:prstGeom>
            <a:solidFill>
              <a:srgbClr val="425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26F79962-FD4A-4760-A55B-CF81242834AC}"/>
                </a:ext>
              </a:extLst>
            </p:cNvPr>
            <p:cNvSpPr/>
            <p:nvPr/>
          </p:nvSpPr>
          <p:spPr>
            <a:xfrm>
              <a:off x="8124742" y="1266866"/>
              <a:ext cx="3708000" cy="90000"/>
            </a:xfrm>
            <a:prstGeom prst="rect">
              <a:avLst/>
            </a:prstGeom>
            <a:solidFill>
              <a:srgbClr val="969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1EABED65-5EEB-494E-8B63-7762915E32A6}"/>
              </a:ext>
            </a:extLst>
          </p:cNvPr>
          <p:cNvSpPr txBox="1">
            <a:spLocks/>
          </p:cNvSpPr>
          <p:nvPr/>
        </p:nvSpPr>
        <p:spPr>
          <a:xfrm>
            <a:off x="6177006" y="473860"/>
            <a:ext cx="5680417" cy="609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8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  <a:ea typeface="+mj-ea"/>
                <a:cs typeface="+mj-cs"/>
              </a:rPr>
              <a:t>CHECKPOINT</a:t>
            </a: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732596EC-7849-DBA1-71BF-324A915438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02" t="57184" r="8581" b="9787"/>
          <a:stretch/>
        </p:blipFill>
        <p:spPr>
          <a:xfrm>
            <a:off x="8786269" y="328054"/>
            <a:ext cx="3120814" cy="673474"/>
          </a:xfrm>
          <a:prstGeom prst="rect">
            <a:avLst/>
          </a:prstGeom>
        </p:spPr>
      </p:pic>
      <p:sp>
        <p:nvSpPr>
          <p:cNvPr id="21" name="Symbol zastępczy zawartości 2">
            <a:extLst>
              <a:ext uri="{FF2B5EF4-FFF2-40B4-BE49-F238E27FC236}">
                <a16:creationId xmlns:a16="http://schemas.microsoft.com/office/drawing/2014/main" id="{4411DE44-167A-15FF-145E-DF55DD47236D}"/>
              </a:ext>
            </a:extLst>
          </p:cNvPr>
          <p:cNvSpPr txBox="1">
            <a:spLocks/>
          </p:cNvSpPr>
          <p:nvPr/>
        </p:nvSpPr>
        <p:spPr>
          <a:xfrm>
            <a:off x="6959599" y="1818284"/>
            <a:ext cx="4947483" cy="45658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l-PL" sz="2000" dirty="0"/>
          </a:p>
          <a:p>
            <a:pPr algn="just"/>
            <a:r>
              <a:rPr lang="en-US" sz="2000" dirty="0"/>
              <a:t>The round of the question ends when the time runs out or all players have answered.</a:t>
            </a:r>
            <a:endParaRPr lang="pl-PL" sz="2000" dirty="0"/>
          </a:p>
          <a:p>
            <a:pPr algn="just"/>
            <a:r>
              <a:rPr lang="en-US" sz="2000" dirty="0"/>
              <a:t>Student response statistics are presented at the end of each round.</a:t>
            </a:r>
            <a:endParaRPr lang="pl-PL" sz="2000" dirty="0"/>
          </a:p>
          <a:p>
            <a:pPr algn="just"/>
            <a:r>
              <a:rPr lang="en-US" sz="2000" dirty="0"/>
              <a:t>After clicking the Continue button, the round for the next question is started.</a:t>
            </a:r>
            <a:endParaRPr lang="pl-PL" sz="2000" dirty="0"/>
          </a:p>
          <a:p>
            <a:pPr algn="just"/>
            <a:endParaRPr lang="pl-PL" sz="2000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A0911C54-BDA4-CB56-7490-FCAB99A74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70" y="1658519"/>
            <a:ext cx="6210577" cy="47371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38098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45AFE73B-4A85-4138-BBEB-1DE81DC712BB}"/>
              </a:ext>
            </a:extLst>
          </p:cNvPr>
          <p:cNvSpPr txBox="1">
            <a:spLocks/>
          </p:cNvSpPr>
          <p:nvPr/>
        </p:nvSpPr>
        <p:spPr>
          <a:xfrm>
            <a:off x="1603579" y="134921"/>
            <a:ext cx="2981739" cy="677879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000" dirty="0">
                <a:latin typeface="Franklin Gothic Heavy" panose="020B0903020102020204" pitchFamily="34" charset="0"/>
              </a:rPr>
              <a:t>QUIZLET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C872D8B-C1B3-44EA-84BB-3419AF72D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0" y="258417"/>
            <a:ext cx="861598" cy="86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70099AFC-9CAA-4869-A5AB-1A9A783654DD}"/>
              </a:ext>
            </a:extLst>
          </p:cNvPr>
          <p:cNvSpPr txBox="1">
            <a:spLocks/>
          </p:cNvSpPr>
          <p:nvPr/>
        </p:nvSpPr>
        <p:spPr>
          <a:xfrm>
            <a:off x="1603579" y="630758"/>
            <a:ext cx="5251381" cy="616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500" dirty="0">
                <a:latin typeface="+mn-lt"/>
                <a:hlinkClick r:id="rId3"/>
              </a:rPr>
              <a:t>https://quizlet.com/</a:t>
            </a:r>
            <a:endParaRPr lang="pl-PL" sz="2500" dirty="0">
              <a:latin typeface="+mn-lt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726F6CA9-CF59-4B1E-9625-2DF93A4FEFF9}"/>
              </a:ext>
            </a:extLst>
          </p:cNvPr>
          <p:cNvGrpSpPr/>
          <p:nvPr/>
        </p:nvGrpSpPr>
        <p:grpSpPr>
          <a:xfrm>
            <a:off x="521270" y="1266866"/>
            <a:ext cx="11311472" cy="90000"/>
            <a:chOff x="521270" y="1266866"/>
            <a:chExt cx="11311472" cy="90000"/>
          </a:xfrm>
        </p:grpSpPr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03B94128-DB2E-4CE4-88BB-896E7B80DB3B}"/>
                </a:ext>
              </a:extLst>
            </p:cNvPr>
            <p:cNvSpPr/>
            <p:nvPr/>
          </p:nvSpPr>
          <p:spPr>
            <a:xfrm>
              <a:off x="521270" y="1266866"/>
              <a:ext cx="3708000" cy="90000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393B4DD5-5410-4727-B479-D7DB50EE5612}"/>
                </a:ext>
              </a:extLst>
            </p:cNvPr>
            <p:cNvSpPr/>
            <p:nvPr/>
          </p:nvSpPr>
          <p:spPr>
            <a:xfrm>
              <a:off x="4323006" y="1266866"/>
              <a:ext cx="3708000" cy="90000"/>
            </a:xfrm>
            <a:prstGeom prst="rect">
              <a:avLst/>
            </a:prstGeom>
            <a:solidFill>
              <a:srgbClr val="425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26F79962-FD4A-4760-A55B-CF81242834AC}"/>
                </a:ext>
              </a:extLst>
            </p:cNvPr>
            <p:cNvSpPr/>
            <p:nvPr/>
          </p:nvSpPr>
          <p:spPr>
            <a:xfrm>
              <a:off x="8124742" y="1266866"/>
              <a:ext cx="3708000" cy="90000"/>
            </a:xfrm>
            <a:prstGeom prst="rect">
              <a:avLst/>
            </a:prstGeom>
            <a:solidFill>
              <a:srgbClr val="969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1EABED65-5EEB-494E-8B63-7762915E32A6}"/>
              </a:ext>
            </a:extLst>
          </p:cNvPr>
          <p:cNvSpPr txBox="1">
            <a:spLocks/>
          </p:cNvSpPr>
          <p:nvPr/>
        </p:nvSpPr>
        <p:spPr>
          <a:xfrm>
            <a:off x="6177006" y="296798"/>
            <a:ext cx="5680417" cy="970068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800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  <a:ea typeface="+mj-ea"/>
                <a:cs typeface="+mj-cs"/>
              </a:rPr>
              <a:t>Other</a:t>
            </a:r>
            <a:r>
              <a:rPr lang="pl-PL" sz="28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  <a:ea typeface="+mj-ea"/>
                <a:cs typeface="+mj-cs"/>
              </a:rPr>
              <a:t> </a:t>
            </a:r>
            <a:r>
              <a:rPr lang="pl-PL" sz="2800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  <a:ea typeface="+mj-ea"/>
                <a:cs typeface="+mj-cs"/>
              </a:rPr>
              <a:t>possibilities</a:t>
            </a:r>
            <a:endParaRPr lang="pl-PL" sz="2800" cap="all" dirty="0">
              <a:solidFill>
                <a:schemeClr val="tx1">
                  <a:lumMod val="75000"/>
                  <a:lumOff val="25000"/>
                </a:schemeClr>
              </a:solidFill>
              <a:latin typeface="Franklin Gothic Heavy" panose="020B0903020102020204" pitchFamily="34" charset="0"/>
              <a:ea typeface="+mj-ea"/>
              <a:cs typeface="+mj-cs"/>
            </a:endParaRPr>
          </a:p>
          <a:p>
            <a:pPr marL="0" indent="0" algn="r">
              <a:buNone/>
            </a:pPr>
            <a:r>
              <a:rPr lang="pl-PL" sz="2800" cap="all" dirty="0">
                <a:latin typeface="Franklin Gothic Heavy" panose="020B0903020102020204" pitchFamily="34" charset="0"/>
                <a:ea typeface="+mj-ea"/>
                <a:cs typeface="+mj-cs"/>
              </a:rPr>
              <a:t>Classic live</a:t>
            </a:r>
            <a:endParaRPr lang="pl-PL" sz="2800" cap="all" dirty="0">
              <a:solidFill>
                <a:schemeClr val="tx1">
                  <a:lumMod val="75000"/>
                  <a:lumOff val="25000"/>
                </a:schemeClr>
              </a:solidFill>
              <a:latin typeface="Franklin Gothic Heavy" panose="020B0903020102020204" pitchFamily="34" charset="0"/>
              <a:ea typeface="+mj-ea"/>
              <a:cs typeface="+mj-cs"/>
            </a:endParaRP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87A0A6AB-2F55-E843-6CDB-8F0CB839A2F7}"/>
              </a:ext>
            </a:extLst>
          </p:cNvPr>
          <p:cNvSpPr txBox="1">
            <a:spLocks/>
          </p:cNvSpPr>
          <p:nvPr/>
        </p:nvSpPr>
        <p:spPr>
          <a:xfrm>
            <a:off x="5476045" y="3535821"/>
            <a:ext cx="6260763" cy="2884857"/>
          </a:xfrm>
          <a:prstGeom prst="rect">
            <a:avLst/>
          </a:prstGeom>
        </p:spPr>
        <p:txBody>
          <a:bodyPr anchor="t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2000" b="0" i="0" dirty="0">
                <a:solidFill>
                  <a:srgbClr val="303545"/>
                </a:solidFill>
                <a:effectLst/>
              </a:rPr>
              <a:t>In Classic Live s</a:t>
            </a:r>
            <a:r>
              <a:rPr lang="en-US" sz="2000" b="0" i="0" dirty="0" err="1">
                <a:solidFill>
                  <a:srgbClr val="303545"/>
                </a:solidFill>
                <a:effectLst/>
              </a:rPr>
              <a:t>tudents</a:t>
            </a:r>
            <a:r>
              <a:rPr lang="en-US" sz="2000" b="0" i="0" dirty="0">
                <a:solidFill>
                  <a:srgbClr val="303545"/>
                </a:solidFill>
                <a:effectLst/>
              </a:rPr>
              <a:t> can play as individuals or as </a:t>
            </a:r>
            <a:r>
              <a:rPr lang="pl-PL" sz="2000" dirty="0">
                <a:solidFill>
                  <a:srgbClr val="303545"/>
                </a:solidFill>
              </a:rPr>
              <a:t>a </a:t>
            </a:r>
            <a:r>
              <a:rPr lang="en-US" sz="2000" b="0" i="0" dirty="0">
                <a:solidFill>
                  <a:srgbClr val="303545"/>
                </a:solidFill>
                <a:effectLst/>
              </a:rPr>
              <a:t>part of a team with up to </a:t>
            </a:r>
            <a:r>
              <a:rPr lang="pl-PL" sz="2000" b="0" i="0" dirty="0">
                <a:solidFill>
                  <a:srgbClr val="303545"/>
                </a:solidFill>
                <a:effectLst/>
              </a:rPr>
              <a:t>4</a:t>
            </a:r>
            <a:r>
              <a:rPr lang="en-US" sz="2000" b="0" i="0" dirty="0">
                <a:solidFill>
                  <a:srgbClr val="303545"/>
                </a:solidFill>
                <a:effectLst/>
              </a:rPr>
              <a:t> players.</a:t>
            </a:r>
            <a:endParaRPr lang="pl-PL" sz="2000" b="0" i="0" dirty="0">
              <a:solidFill>
                <a:srgbClr val="303545"/>
              </a:solidFill>
              <a:effectLst/>
            </a:endParaRPr>
          </a:p>
          <a:p>
            <a:pPr algn="just"/>
            <a:r>
              <a:rPr lang="pl-PL" sz="2000" dirty="0">
                <a:solidFill>
                  <a:srgbClr val="303545"/>
                </a:solidFill>
              </a:rPr>
              <a:t>To start </a:t>
            </a:r>
            <a:r>
              <a:rPr lang="pl-PL" sz="2000" dirty="0" err="1">
                <a:solidFill>
                  <a:srgbClr val="303545"/>
                </a:solidFill>
              </a:rPr>
              <a:t>Random</a:t>
            </a:r>
            <a:r>
              <a:rPr lang="pl-PL" sz="2000" dirty="0">
                <a:solidFill>
                  <a:srgbClr val="303545"/>
                </a:solidFill>
              </a:rPr>
              <a:t> </a:t>
            </a:r>
            <a:r>
              <a:rPr lang="pl-PL" sz="2000" dirty="0" err="1">
                <a:solidFill>
                  <a:srgbClr val="303545"/>
                </a:solidFill>
              </a:rPr>
              <a:t>Teams</a:t>
            </a:r>
            <a:r>
              <a:rPr lang="pl-PL" sz="2000" dirty="0">
                <a:solidFill>
                  <a:srgbClr val="303545"/>
                </a:solidFill>
              </a:rPr>
              <a:t> </a:t>
            </a:r>
            <a:r>
              <a:rPr lang="pl-PL" sz="2000" dirty="0" err="1">
                <a:solidFill>
                  <a:srgbClr val="303545"/>
                </a:solidFill>
              </a:rPr>
              <a:t>game</a:t>
            </a:r>
            <a:r>
              <a:rPr lang="pl-PL" sz="2000" dirty="0">
                <a:solidFill>
                  <a:srgbClr val="303545"/>
                </a:solidFill>
              </a:rPr>
              <a:t>, </a:t>
            </a:r>
            <a:r>
              <a:rPr lang="pl-PL" sz="2000" dirty="0" err="1">
                <a:solidFill>
                  <a:srgbClr val="303545"/>
                </a:solidFill>
              </a:rPr>
              <a:t>at</a:t>
            </a:r>
            <a:r>
              <a:rPr lang="pl-PL" sz="2000" dirty="0">
                <a:solidFill>
                  <a:srgbClr val="303545"/>
                </a:solidFill>
              </a:rPr>
              <a:t> </a:t>
            </a:r>
            <a:r>
              <a:rPr lang="pl-PL" sz="2000" dirty="0" err="1">
                <a:solidFill>
                  <a:srgbClr val="303545"/>
                </a:solidFill>
              </a:rPr>
              <a:t>least</a:t>
            </a:r>
            <a:r>
              <a:rPr lang="pl-PL" sz="2000" dirty="0">
                <a:solidFill>
                  <a:srgbClr val="303545"/>
                </a:solidFill>
              </a:rPr>
              <a:t> 4 </a:t>
            </a:r>
            <a:r>
              <a:rPr lang="pl-PL" sz="2000" dirty="0" err="1">
                <a:solidFill>
                  <a:srgbClr val="303545"/>
                </a:solidFill>
              </a:rPr>
              <a:t>players</a:t>
            </a:r>
            <a:r>
              <a:rPr lang="pl-PL" sz="2000" dirty="0">
                <a:solidFill>
                  <a:srgbClr val="303545"/>
                </a:solidFill>
              </a:rPr>
              <a:t> </a:t>
            </a:r>
            <a:r>
              <a:rPr lang="pl-PL" sz="2000" dirty="0" err="1">
                <a:solidFill>
                  <a:srgbClr val="303545"/>
                </a:solidFill>
              </a:rPr>
              <a:t>must</a:t>
            </a:r>
            <a:r>
              <a:rPr lang="pl-PL" sz="2000" dirty="0">
                <a:solidFill>
                  <a:srgbClr val="303545"/>
                </a:solidFill>
              </a:rPr>
              <a:t> </a:t>
            </a:r>
            <a:r>
              <a:rPr lang="pl-PL" sz="2000" dirty="0" err="1">
                <a:solidFill>
                  <a:srgbClr val="303545"/>
                </a:solidFill>
              </a:rPr>
              <a:t>join</a:t>
            </a:r>
            <a:r>
              <a:rPr lang="pl-PL" sz="2000" dirty="0">
                <a:solidFill>
                  <a:srgbClr val="303545"/>
                </a:solidFill>
              </a:rPr>
              <a:t> </a:t>
            </a:r>
            <a:r>
              <a:rPr lang="pl-PL" sz="2000" dirty="0" err="1">
                <a:solidFill>
                  <a:srgbClr val="303545"/>
                </a:solidFill>
              </a:rPr>
              <a:t>it</a:t>
            </a:r>
            <a:r>
              <a:rPr lang="pl-PL" sz="2000" dirty="0">
                <a:solidFill>
                  <a:srgbClr val="303545"/>
                </a:solidFill>
              </a:rPr>
              <a:t>, </a:t>
            </a:r>
            <a:r>
              <a:rPr lang="en-US" sz="2000" dirty="0">
                <a:solidFill>
                  <a:srgbClr val="303545"/>
                </a:solidFill>
              </a:rPr>
              <a:t>while a minimum of 2 players is required for the </a:t>
            </a:r>
            <a:r>
              <a:rPr lang="pl-PL" sz="2000" dirty="0">
                <a:solidFill>
                  <a:srgbClr val="303545"/>
                </a:solidFill>
              </a:rPr>
              <a:t>I</a:t>
            </a:r>
            <a:r>
              <a:rPr lang="en-US" sz="2000" dirty="0" err="1">
                <a:solidFill>
                  <a:srgbClr val="303545"/>
                </a:solidFill>
              </a:rPr>
              <a:t>ndividual</a:t>
            </a:r>
            <a:r>
              <a:rPr lang="en-US" sz="2000" dirty="0">
                <a:solidFill>
                  <a:srgbClr val="303545"/>
                </a:solidFill>
              </a:rPr>
              <a:t> game.</a:t>
            </a:r>
            <a:endParaRPr lang="pl-PL" sz="2000" dirty="0">
              <a:solidFill>
                <a:srgbClr val="303545"/>
              </a:solidFill>
            </a:endParaRPr>
          </a:p>
          <a:p>
            <a:pPr algn="just"/>
            <a:r>
              <a:rPr lang="en-US" sz="2000" b="0" i="0" dirty="0">
                <a:solidFill>
                  <a:srgbClr val="303545"/>
                </a:solidFill>
                <a:effectLst/>
              </a:rPr>
              <a:t>Before starting the game, select the combination of questions and answers you want your students to see.</a:t>
            </a:r>
            <a:endParaRPr lang="pl-PL" sz="2000" b="0" i="0" dirty="0">
              <a:solidFill>
                <a:srgbClr val="303545"/>
              </a:solidFill>
              <a:effectLst/>
            </a:endParaRPr>
          </a:p>
          <a:p>
            <a:pPr algn="just"/>
            <a:endParaRPr lang="pl-PL" sz="2000" dirty="0">
              <a:solidFill>
                <a:srgbClr val="303545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BAF27E1-358C-2775-749B-BCA06AAAA4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15" t="25866" r="8912"/>
          <a:stretch/>
        </p:blipFill>
        <p:spPr>
          <a:xfrm>
            <a:off x="765525" y="3518452"/>
            <a:ext cx="4149496" cy="260754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4" name="Symbol zastępczy zawartości 2">
            <a:extLst>
              <a:ext uri="{FF2B5EF4-FFF2-40B4-BE49-F238E27FC236}">
                <a16:creationId xmlns:a16="http://schemas.microsoft.com/office/drawing/2014/main" id="{ACD7A125-B5B3-E8DF-BE34-9198B6400186}"/>
              </a:ext>
            </a:extLst>
          </p:cNvPr>
          <p:cNvSpPr txBox="1">
            <a:spLocks/>
          </p:cNvSpPr>
          <p:nvPr/>
        </p:nvSpPr>
        <p:spPr>
          <a:xfrm>
            <a:off x="692978" y="2217054"/>
            <a:ext cx="7338028" cy="7602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000" b="0" i="0" dirty="0">
                <a:solidFill>
                  <a:srgbClr val="303545"/>
                </a:solidFill>
                <a:effectLst/>
              </a:rPr>
              <a:t>As an alternative to Checkpoint, you can choose Classic Live</a:t>
            </a:r>
            <a:r>
              <a:rPr lang="pl-PL" sz="2000" b="0" i="0" dirty="0">
                <a:solidFill>
                  <a:srgbClr val="303545"/>
                </a:solidFill>
                <a:effectLst/>
              </a:rPr>
              <a:t> </a:t>
            </a:r>
            <a:r>
              <a:rPr lang="pl-PL" sz="2000" b="0" i="0" dirty="0" err="1">
                <a:solidFill>
                  <a:srgbClr val="303545"/>
                </a:solidFill>
                <a:effectLst/>
              </a:rPr>
              <a:t>game</a:t>
            </a:r>
            <a:r>
              <a:rPr lang="en-US" sz="2000" b="0" i="0" dirty="0">
                <a:solidFill>
                  <a:srgbClr val="303545"/>
                </a:solidFill>
                <a:effectLst/>
              </a:rPr>
              <a:t>.</a:t>
            </a:r>
            <a:endParaRPr lang="pl-PL" sz="2000" b="0" i="0" dirty="0">
              <a:solidFill>
                <a:srgbClr val="303545"/>
              </a:solidFill>
              <a:effectLst/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EBCF020A-FA87-A2CC-4A29-7BE59AE3C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403" y="1779565"/>
            <a:ext cx="2635736" cy="133355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6" name="Symbol zastępczy zawartości 2">
            <a:extLst>
              <a:ext uri="{FF2B5EF4-FFF2-40B4-BE49-F238E27FC236}">
                <a16:creationId xmlns:a16="http://schemas.microsoft.com/office/drawing/2014/main" id="{C8F97E50-9A95-0884-AC10-D51B44D9683E}"/>
              </a:ext>
            </a:extLst>
          </p:cNvPr>
          <p:cNvSpPr txBox="1">
            <a:spLocks/>
          </p:cNvSpPr>
          <p:nvPr/>
        </p:nvSpPr>
        <p:spPr>
          <a:xfrm>
            <a:off x="5380112" y="5611601"/>
            <a:ext cx="6452630" cy="1080259"/>
          </a:xfrm>
          <a:prstGeom prst="rect">
            <a:avLst/>
          </a:prstGeom>
        </p:spPr>
        <p:txBody>
          <a:bodyPr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000" b="0" i="0" dirty="0">
              <a:solidFill>
                <a:srgbClr val="303545"/>
              </a:solidFill>
              <a:effectLst/>
              <a:latin typeface="hurme_no2-webfont"/>
            </a:endParaRPr>
          </a:p>
        </p:txBody>
      </p:sp>
    </p:spTree>
    <p:extLst>
      <p:ext uri="{BB962C8B-B14F-4D97-AF65-F5344CB8AC3E}">
        <p14:creationId xmlns:p14="http://schemas.microsoft.com/office/powerpoint/2010/main" val="2596167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45AFE73B-4A85-4138-BBEB-1DE81DC712BB}"/>
              </a:ext>
            </a:extLst>
          </p:cNvPr>
          <p:cNvSpPr txBox="1">
            <a:spLocks/>
          </p:cNvSpPr>
          <p:nvPr/>
        </p:nvSpPr>
        <p:spPr>
          <a:xfrm>
            <a:off x="1603579" y="134921"/>
            <a:ext cx="2981739" cy="677879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000" dirty="0">
                <a:latin typeface="Franklin Gothic Heavy" panose="020B0903020102020204" pitchFamily="34" charset="0"/>
              </a:rPr>
              <a:t>QUIZLET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C872D8B-C1B3-44EA-84BB-3419AF72D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0" y="258417"/>
            <a:ext cx="861598" cy="86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70099AFC-9CAA-4869-A5AB-1A9A783654DD}"/>
              </a:ext>
            </a:extLst>
          </p:cNvPr>
          <p:cNvSpPr txBox="1">
            <a:spLocks/>
          </p:cNvSpPr>
          <p:nvPr/>
        </p:nvSpPr>
        <p:spPr>
          <a:xfrm>
            <a:off x="1603579" y="630758"/>
            <a:ext cx="5251381" cy="616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500" dirty="0">
                <a:latin typeface="+mn-lt"/>
                <a:hlinkClick r:id="rId3"/>
              </a:rPr>
              <a:t>https://quizlet.com/</a:t>
            </a:r>
            <a:endParaRPr lang="pl-PL" sz="2500" dirty="0">
              <a:latin typeface="+mn-lt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726F6CA9-CF59-4B1E-9625-2DF93A4FEFF9}"/>
              </a:ext>
            </a:extLst>
          </p:cNvPr>
          <p:cNvGrpSpPr/>
          <p:nvPr/>
        </p:nvGrpSpPr>
        <p:grpSpPr>
          <a:xfrm>
            <a:off x="521270" y="1266866"/>
            <a:ext cx="11311472" cy="90000"/>
            <a:chOff x="521270" y="1266866"/>
            <a:chExt cx="11311472" cy="90000"/>
          </a:xfrm>
        </p:grpSpPr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03B94128-DB2E-4CE4-88BB-896E7B80DB3B}"/>
                </a:ext>
              </a:extLst>
            </p:cNvPr>
            <p:cNvSpPr/>
            <p:nvPr/>
          </p:nvSpPr>
          <p:spPr>
            <a:xfrm>
              <a:off x="521270" y="1266866"/>
              <a:ext cx="3708000" cy="90000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393B4DD5-5410-4727-B479-D7DB50EE5612}"/>
                </a:ext>
              </a:extLst>
            </p:cNvPr>
            <p:cNvSpPr/>
            <p:nvPr/>
          </p:nvSpPr>
          <p:spPr>
            <a:xfrm>
              <a:off x="4323006" y="1266866"/>
              <a:ext cx="3708000" cy="90000"/>
            </a:xfrm>
            <a:prstGeom prst="rect">
              <a:avLst/>
            </a:prstGeom>
            <a:solidFill>
              <a:srgbClr val="425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26F79962-FD4A-4760-A55B-CF81242834AC}"/>
                </a:ext>
              </a:extLst>
            </p:cNvPr>
            <p:cNvSpPr/>
            <p:nvPr/>
          </p:nvSpPr>
          <p:spPr>
            <a:xfrm>
              <a:off x="8124742" y="1266866"/>
              <a:ext cx="3708000" cy="90000"/>
            </a:xfrm>
            <a:prstGeom prst="rect">
              <a:avLst/>
            </a:prstGeom>
            <a:solidFill>
              <a:srgbClr val="969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1EABED65-5EEB-494E-8B63-7762915E32A6}"/>
              </a:ext>
            </a:extLst>
          </p:cNvPr>
          <p:cNvSpPr txBox="1">
            <a:spLocks/>
          </p:cNvSpPr>
          <p:nvPr/>
        </p:nvSpPr>
        <p:spPr>
          <a:xfrm>
            <a:off x="6177006" y="248477"/>
            <a:ext cx="5680417" cy="935819"/>
          </a:xfrm>
          <a:prstGeom prst="rect">
            <a:avLst/>
          </a:prstGeom>
        </p:spPr>
        <p:txBody>
          <a:bodyPr anchor="t">
            <a:normAutofit fontScale="850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800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  <a:ea typeface="+mj-ea"/>
                <a:cs typeface="+mj-cs"/>
              </a:rPr>
              <a:t>Other</a:t>
            </a:r>
            <a:r>
              <a:rPr lang="pl-PL" sz="28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  <a:ea typeface="+mj-ea"/>
                <a:cs typeface="+mj-cs"/>
              </a:rPr>
              <a:t> </a:t>
            </a:r>
            <a:r>
              <a:rPr lang="pl-PL" sz="2800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  <a:ea typeface="+mj-ea"/>
                <a:cs typeface="+mj-cs"/>
              </a:rPr>
              <a:t>possibilities</a:t>
            </a:r>
            <a:endParaRPr lang="pl-PL" sz="2800" cap="all" dirty="0">
              <a:solidFill>
                <a:schemeClr val="tx1">
                  <a:lumMod val="75000"/>
                  <a:lumOff val="25000"/>
                </a:schemeClr>
              </a:solidFill>
              <a:latin typeface="Franklin Gothic Heavy" panose="020B0903020102020204" pitchFamily="34" charset="0"/>
              <a:ea typeface="+mj-ea"/>
              <a:cs typeface="+mj-cs"/>
            </a:endParaRPr>
          </a:p>
          <a:p>
            <a:pPr marL="0" indent="0" algn="r">
              <a:buNone/>
            </a:pPr>
            <a:r>
              <a:rPr lang="pl-PL" sz="28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  <a:ea typeface="+mj-ea"/>
                <a:cs typeface="+mj-cs"/>
              </a:rPr>
              <a:t>Classic live - </a:t>
            </a:r>
            <a:r>
              <a:rPr lang="pl-PL" sz="2800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  <a:ea typeface="+mj-ea"/>
                <a:cs typeface="+mj-cs"/>
              </a:rPr>
              <a:t>Random</a:t>
            </a:r>
            <a:r>
              <a:rPr lang="pl-PL" sz="28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  <a:ea typeface="+mj-ea"/>
                <a:cs typeface="+mj-cs"/>
              </a:rPr>
              <a:t> </a:t>
            </a:r>
            <a:r>
              <a:rPr lang="pl-PL" sz="2800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  <a:ea typeface="+mj-ea"/>
                <a:cs typeface="+mj-cs"/>
              </a:rPr>
              <a:t>teams</a:t>
            </a:r>
            <a:endParaRPr lang="pl-PL" sz="2800" cap="all" dirty="0">
              <a:solidFill>
                <a:schemeClr val="tx1">
                  <a:lumMod val="75000"/>
                  <a:lumOff val="25000"/>
                </a:schemeClr>
              </a:solidFill>
              <a:latin typeface="Franklin Gothic Heavy" panose="020B0903020102020204" pitchFamily="34" charset="0"/>
              <a:ea typeface="+mj-ea"/>
              <a:cs typeface="+mj-cs"/>
            </a:endParaRP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1FD655B6-378C-75F8-10A0-990A4D6236AA}"/>
              </a:ext>
            </a:extLst>
          </p:cNvPr>
          <p:cNvSpPr txBox="1">
            <a:spLocks/>
          </p:cNvSpPr>
          <p:nvPr/>
        </p:nvSpPr>
        <p:spPr>
          <a:xfrm>
            <a:off x="4229269" y="1742823"/>
            <a:ext cx="7535854" cy="1867589"/>
          </a:xfrm>
          <a:prstGeom prst="rect">
            <a:avLst/>
          </a:prstGeom>
        </p:spPr>
        <p:txBody>
          <a:bodyPr anchor="t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/>
              <a:t>S</a:t>
            </a:r>
            <a:r>
              <a:rPr lang="en-US" sz="2000" dirty="0" err="1"/>
              <a:t>tudents</a:t>
            </a:r>
            <a:r>
              <a:rPr lang="en-US" sz="2000" dirty="0"/>
              <a:t> will have to scan a QR code to join the</a:t>
            </a:r>
            <a:r>
              <a:rPr lang="pl-PL" sz="2000" dirty="0"/>
              <a:t> Classic Live</a:t>
            </a:r>
            <a:r>
              <a:rPr lang="en-US" sz="2000" dirty="0"/>
              <a:t> game or they can go to </a:t>
            </a:r>
            <a:r>
              <a:rPr lang="en-US" sz="2000" dirty="0">
                <a:hlinkClick r:id="rId4"/>
              </a:rPr>
              <a:t>www.quizlet.live</a:t>
            </a:r>
            <a:r>
              <a:rPr lang="pl-PL" sz="2000" dirty="0"/>
              <a:t> </a:t>
            </a:r>
            <a:r>
              <a:rPr lang="en-US" sz="2000" dirty="0"/>
              <a:t>and enter the code at the top of the screen.</a:t>
            </a:r>
            <a:endParaRPr lang="pl-PL" sz="2000" dirty="0"/>
          </a:p>
          <a:p>
            <a:r>
              <a:rPr lang="pl-PL" sz="2000" b="0" i="0" dirty="0">
                <a:solidFill>
                  <a:srgbClr val="303545"/>
                </a:solidFill>
                <a:effectLst/>
              </a:rPr>
              <a:t>In </a:t>
            </a:r>
            <a:r>
              <a:rPr lang="pl-PL" sz="2000" b="0" i="0" dirty="0" err="1">
                <a:solidFill>
                  <a:srgbClr val="303545"/>
                </a:solidFill>
                <a:effectLst/>
              </a:rPr>
              <a:t>Random</a:t>
            </a:r>
            <a:r>
              <a:rPr lang="pl-PL" sz="2000" b="0" i="0" dirty="0">
                <a:solidFill>
                  <a:srgbClr val="303545"/>
                </a:solidFill>
                <a:effectLst/>
              </a:rPr>
              <a:t> </a:t>
            </a:r>
            <a:r>
              <a:rPr lang="pl-PL" sz="2000" b="0" i="0" dirty="0" err="1">
                <a:solidFill>
                  <a:srgbClr val="303545"/>
                </a:solidFill>
                <a:effectLst/>
              </a:rPr>
              <a:t>Teams</a:t>
            </a:r>
            <a:r>
              <a:rPr lang="pl-PL" sz="2000" b="0" i="0" dirty="0">
                <a:solidFill>
                  <a:srgbClr val="303545"/>
                </a:solidFill>
                <a:effectLst/>
              </a:rPr>
              <a:t> </a:t>
            </a:r>
            <a:r>
              <a:rPr lang="pl-PL" sz="2000" b="0" i="0" dirty="0" err="1">
                <a:solidFill>
                  <a:srgbClr val="303545"/>
                </a:solidFill>
                <a:effectLst/>
              </a:rPr>
              <a:t>game</a:t>
            </a:r>
            <a:r>
              <a:rPr lang="pl-PL" sz="2000" dirty="0">
                <a:solidFill>
                  <a:srgbClr val="303545"/>
                </a:solidFill>
              </a:rPr>
              <a:t>, </a:t>
            </a:r>
            <a:r>
              <a:rPr lang="en-US" sz="2000" dirty="0">
                <a:solidFill>
                  <a:srgbClr val="303545"/>
                </a:solidFill>
              </a:rPr>
              <a:t>joining students are randomly assigned to teams.</a:t>
            </a:r>
            <a:endParaRPr lang="pl-PL" sz="2000" b="0" i="0" dirty="0">
              <a:solidFill>
                <a:srgbClr val="303545"/>
              </a:solidFill>
              <a:effectLst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0C42889-4FFF-7130-C374-5A2696CE9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70" y="1922737"/>
            <a:ext cx="3390263" cy="14851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1FE0A970-8B26-AD75-B11D-E6C2EBC28B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270" y="4168939"/>
            <a:ext cx="6104012" cy="187332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4180E2A5-9CBF-5DAD-7EF2-F65BDD65CD34}"/>
              </a:ext>
            </a:extLst>
          </p:cNvPr>
          <p:cNvSpPr txBox="1">
            <a:spLocks/>
          </p:cNvSpPr>
          <p:nvPr/>
        </p:nvSpPr>
        <p:spPr>
          <a:xfrm>
            <a:off x="6972299" y="3776752"/>
            <a:ext cx="5095099" cy="2832771"/>
          </a:xfrm>
          <a:prstGeom prst="rect">
            <a:avLst/>
          </a:prstGeom>
        </p:spPr>
        <p:txBody>
          <a:bodyPr anchor="t">
            <a:no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i="0" dirty="0">
                <a:solidFill>
                  <a:srgbClr val="303545"/>
                </a:solidFill>
                <a:effectLst/>
              </a:rPr>
              <a:t>When all students have joined, click the Start Game button and a round will begin.</a:t>
            </a:r>
            <a:endParaRPr lang="pl-PL" sz="2000" b="0" i="0" dirty="0">
              <a:solidFill>
                <a:srgbClr val="303545"/>
              </a:solidFill>
              <a:effectLst/>
            </a:endParaRPr>
          </a:p>
          <a:p>
            <a:r>
              <a:rPr lang="en-US" sz="2000" b="0" i="0" dirty="0">
                <a:solidFill>
                  <a:srgbClr val="303545"/>
                </a:solidFill>
                <a:effectLst/>
              </a:rPr>
              <a:t>As the students answer the questions, you can see their progress.</a:t>
            </a:r>
            <a:endParaRPr lang="pl-PL" sz="2000" b="0" i="0" dirty="0">
              <a:solidFill>
                <a:srgbClr val="303545"/>
              </a:solidFill>
              <a:effectLst/>
            </a:endParaRPr>
          </a:p>
          <a:p>
            <a:r>
              <a:rPr lang="en-US" sz="2000" b="0" i="0" dirty="0">
                <a:solidFill>
                  <a:srgbClr val="303545"/>
                </a:solidFill>
                <a:effectLst/>
              </a:rPr>
              <a:t>The first team to correctly answer all the questions wins the game.</a:t>
            </a:r>
            <a:endParaRPr lang="pl-PL" sz="2000" b="0" i="0" dirty="0">
              <a:solidFill>
                <a:srgbClr val="30354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007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45AFE73B-4A85-4138-BBEB-1DE81DC712BB}"/>
              </a:ext>
            </a:extLst>
          </p:cNvPr>
          <p:cNvSpPr txBox="1">
            <a:spLocks/>
          </p:cNvSpPr>
          <p:nvPr/>
        </p:nvSpPr>
        <p:spPr>
          <a:xfrm>
            <a:off x="1701249" y="258416"/>
            <a:ext cx="2981739" cy="85828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000" dirty="0">
                <a:latin typeface="Franklin Gothic Heavy" panose="020B0903020102020204" pitchFamily="34" charset="0"/>
              </a:rPr>
              <a:t>QUIZLET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C872D8B-C1B3-44EA-84BB-3419AF72D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0" y="258417"/>
            <a:ext cx="861598" cy="86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70099AFC-9CAA-4869-A5AB-1A9A783654DD}"/>
              </a:ext>
            </a:extLst>
          </p:cNvPr>
          <p:cNvSpPr txBox="1">
            <a:spLocks/>
          </p:cNvSpPr>
          <p:nvPr/>
        </p:nvSpPr>
        <p:spPr>
          <a:xfrm>
            <a:off x="6581361" y="258415"/>
            <a:ext cx="5251381" cy="858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pl-PL" sz="2500" dirty="0">
                <a:latin typeface="+mn-lt"/>
                <a:hlinkClick r:id="rId3"/>
              </a:rPr>
              <a:t>https://quizlet.com/</a:t>
            </a:r>
            <a:endParaRPr lang="pl-PL" sz="2500" dirty="0">
              <a:latin typeface="+mn-lt"/>
            </a:endParaRPr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052345A3-6D1C-4023-88F0-7698C1D9B5F8}"/>
              </a:ext>
            </a:extLst>
          </p:cNvPr>
          <p:cNvSpPr txBox="1">
            <a:spLocks/>
          </p:cNvSpPr>
          <p:nvPr/>
        </p:nvSpPr>
        <p:spPr>
          <a:xfrm>
            <a:off x="525214" y="1567995"/>
            <a:ext cx="11141571" cy="25192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dirty="0"/>
              <a:t>Quizlet is a web tool and a mobile app that boosts students learning through a number of study tools that include flashcards and game-based quizzes.  As a teacher, you can create your own class on Quizlet </a:t>
            </a:r>
            <a:br>
              <a:rPr lang="pl-PL" sz="2000" dirty="0"/>
            </a:br>
            <a:r>
              <a:rPr lang="en-US" sz="2000" dirty="0"/>
              <a:t>and share study sets with your students. You can either design your study sets from scratch or search for </a:t>
            </a:r>
            <a:br>
              <a:rPr lang="pl-PL" sz="2000" dirty="0"/>
            </a:br>
            <a:r>
              <a:rPr lang="en-US" sz="2000" dirty="0"/>
              <a:t>pre-made sets to customize and use in your teaching. </a:t>
            </a:r>
            <a:endParaRPr lang="pl-PL" sz="2000" dirty="0"/>
          </a:p>
          <a:p>
            <a:pPr marL="0" indent="0" algn="just">
              <a:buNone/>
            </a:pPr>
            <a:endParaRPr lang="pl-PL" sz="2000" dirty="0"/>
          </a:p>
          <a:p>
            <a:pPr marL="0" lvl="1" indent="0" algn="ctr">
              <a:buNone/>
            </a:pPr>
            <a:r>
              <a:rPr lang="en-US" sz="2400" b="1" dirty="0"/>
              <a:t>HOW CAN YOU USE QUIZLET DURING WORKSHOPS? </a:t>
            </a:r>
            <a:endParaRPr lang="pl-PL" sz="2400" b="1" dirty="0"/>
          </a:p>
          <a:p>
            <a:pPr marL="0" indent="0" algn="just">
              <a:buNone/>
            </a:pPr>
            <a:endParaRPr lang="pl-PL" sz="1800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726F6CA9-CF59-4B1E-9625-2DF93A4FEFF9}"/>
              </a:ext>
            </a:extLst>
          </p:cNvPr>
          <p:cNvGrpSpPr/>
          <p:nvPr/>
        </p:nvGrpSpPr>
        <p:grpSpPr>
          <a:xfrm>
            <a:off x="521270" y="1266866"/>
            <a:ext cx="11311472" cy="90000"/>
            <a:chOff x="521270" y="1266866"/>
            <a:chExt cx="11311472" cy="90000"/>
          </a:xfrm>
        </p:grpSpPr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03B94128-DB2E-4CE4-88BB-896E7B80DB3B}"/>
                </a:ext>
              </a:extLst>
            </p:cNvPr>
            <p:cNvSpPr/>
            <p:nvPr/>
          </p:nvSpPr>
          <p:spPr>
            <a:xfrm>
              <a:off x="521270" y="1266866"/>
              <a:ext cx="3708000" cy="90000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393B4DD5-5410-4727-B479-D7DB50EE5612}"/>
                </a:ext>
              </a:extLst>
            </p:cNvPr>
            <p:cNvSpPr/>
            <p:nvPr/>
          </p:nvSpPr>
          <p:spPr>
            <a:xfrm>
              <a:off x="4323006" y="1266866"/>
              <a:ext cx="3708000" cy="90000"/>
            </a:xfrm>
            <a:prstGeom prst="rect">
              <a:avLst/>
            </a:prstGeom>
            <a:solidFill>
              <a:srgbClr val="425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26F79962-FD4A-4760-A55B-CF81242834AC}"/>
                </a:ext>
              </a:extLst>
            </p:cNvPr>
            <p:cNvSpPr/>
            <p:nvPr/>
          </p:nvSpPr>
          <p:spPr>
            <a:xfrm>
              <a:off x="8124742" y="1266866"/>
              <a:ext cx="3708000" cy="90000"/>
            </a:xfrm>
            <a:prstGeom prst="rect">
              <a:avLst/>
            </a:prstGeom>
            <a:solidFill>
              <a:srgbClr val="969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2D08733C-917C-07E0-0AC3-B2AB71E729EA}"/>
              </a:ext>
            </a:extLst>
          </p:cNvPr>
          <p:cNvSpPr/>
          <p:nvPr/>
        </p:nvSpPr>
        <p:spPr>
          <a:xfrm>
            <a:off x="926999" y="4330534"/>
            <a:ext cx="4312629" cy="1943266"/>
          </a:xfrm>
          <a:prstGeom prst="roundRect">
            <a:avLst/>
          </a:prstGeom>
          <a:solidFill>
            <a:srgbClr val="425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pl-PL" sz="2000" b="1" dirty="0">
                <a:solidFill>
                  <a:schemeClr val="bg1"/>
                </a:solidFill>
              </a:rPr>
            </a:b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C</a:t>
            </a:r>
            <a:r>
              <a:rPr lang="en-US" sz="2000" b="1" dirty="0">
                <a:solidFill>
                  <a:schemeClr val="bg1"/>
                </a:solidFill>
              </a:rPr>
              <a:t>REAT</a:t>
            </a:r>
            <a:r>
              <a:rPr lang="pl-PL" sz="2000" b="1" dirty="0">
                <a:solidFill>
                  <a:schemeClr val="bg1"/>
                </a:solidFill>
              </a:rPr>
              <a:t>E</a:t>
            </a:r>
            <a:r>
              <a:rPr lang="en-US" sz="2000" b="1" dirty="0">
                <a:solidFill>
                  <a:schemeClr val="bg1"/>
                </a:solidFill>
              </a:rPr>
              <a:t> YOUR OWN </a:t>
            </a:r>
            <a:r>
              <a:rPr lang="pl-PL" sz="2000" b="1" dirty="0">
                <a:solidFill>
                  <a:schemeClr val="bg1"/>
                </a:solidFill>
              </a:rPr>
              <a:t>STUDY</a:t>
            </a:r>
            <a:r>
              <a:rPr lang="en-US" sz="2000" b="1" dirty="0">
                <a:solidFill>
                  <a:schemeClr val="bg1"/>
                </a:solidFill>
              </a:rPr>
              <a:t> SET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9C086F8E-E358-A5DC-FD65-12C27DD1EA45}"/>
              </a:ext>
            </a:extLst>
          </p:cNvPr>
          <p:cNvSpPr/>
          <p:nvPr/>
        </p:nvSpPr>
        <p:spPr>
          <a:xfrm>
            <a:off x="7117371" y="4330534"/>
            <a:ext cx="4312629" cy="1943266"/>
          </a:xfrm>
          <a:prstGeom prst="roundRect">
            <a:avLst/>
          </a:prstGeom>
          <a:solidFill>
            <a:srgbClr val="425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pl-PL" sz="2000" b="1" dirty="0">
                <a:solidFill>
                  <a:schemeClr val="bg1"/>
                </a:solidFill>
              </a:rPr>
            </a:br>
            <a:br>
              <a:rPr lang="pl-PL" sz="2000" b="1" dirty="0">
                <a:solidFill>
                  <a:schemeClr val="bg1"/>
                </a:solidFill>
              </a:rPr>
            </a:br>
            <a:r>
              <a:rPr lang="pl-PL" sz="2000" b="1" dirty="0">
                <a:solidFill>
                  <a:schemeClr val="bg1"/>
                </a:solidFill>
              </a:rPr>
              <a:t>PR</a:t>
            </a:r>
            <a:r>
              <a:rPr lang="en-US" sz="2000" b="1" dirty="0">
                <a:solidFill>
                  <a:schemeClr val="bg1"/>
                </a:solidFill>
              </a:rPr>
              <a:t>EPAR</a:t>
            </a:r>
            <a:r>
              <a:rPr lang="pl-PL" sz="2000" b="1" dirty="0">
                <a:solidFill>
                  <a:schemeClr val="bg1"/>
                </a:solidFill>
              </a:rPr>
              <a:t>E</a:t>
            </a:r>
            <a:r>
              <a:rPr lang="en-US" sz="2000" b="1" dirty="0">
                <a:solidFill>
                  <a:schemeClr val="bg1"/>
                </a:solidFill>
              </a:rPr>
              <a:t> AN INTERACTIVE QUIZ </a:t>
            </a:r>
            <a:br>
              <a:rPr lang="pl-PL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FOR STUDENT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49471FC2-E652-4156-168D-D52FAD39B857}"/>
              </a:ext>
            </a:extLst>
          </p:cNvPr>
          <p:cNvSpPr/>
          <p:nvPr/>
        </p:nvSpPr>
        <p:spPr>
          <a:xfrm>
            <a:off x="5462785" y="5003553"/>
            <a:ext cx="1431429" cy="571500"/>
          </a:xfrm>
          <a:prstGeom prst="rightArrow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 descr="Dokument">
            <a:extLst>
              <a:ext uri="{FF2B5EF4-FFF2-40B4-BE49-F238E27FC236}">
                <a16:creationId xmlns:a16="http://schemas.microsoft.com/office/drawing/2014/main" id="{13FCFCD8-0CF9-513F-B7C8-AA54FE374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23314" y="4643553"/>
            <a:ext cx="720000" cy="720000"/>
          </a:xfrm>
          <a:prstGeom prst="rect">
            <a:avLst/>
          </a:prstGeom>
        </p:spPr>
      </p:pic>
      <p:pic>
        <p:nvPicPr>
          <p:cNvPr id="18" name="Grafika 17" descr="Prezentacja z listą kontrolną (od prawej do lewej)">
            <a:extLst>
              <a:ext uri="{FF2B5EF4-FFF2-40B4-BE49-F238E27FC236}">
                <a16:creationId xmlns:a16="http://schemas.microsoft.com/office/drawing/2014/main" id="{BF265E05-76EB-90FB-81FA-A53A7CA67B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13686" y="455615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40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45AFE73B-4A85-4138-BBEB-1DE81DC712BB}"/>
              </a:ext>
            </a:extLst>
          </p:cNvPr>
          <p:cNvSpPr txBox="1">
            <a:spLocks/>
          </p:cNvSpPr>
          <p:nvPr/>
        </p:nvSpPr>
        <p:spPr>
          <a:xfrm>
            <a:off x="1603579" y="134921"/>
            <a:ext cx="2981739" cy="677879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000" dirty="0">
                <a:latin typeface="Franklin Gothic Heavy" panose="020B0903020102020204" pitchFamily="34" charset="0"/>
              </a:rPr>
              <a:t>QUIZLET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C872D8B-C1B3-44EA-84BB-3419AF72D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0" y="258417"/>
            <a:ext cx="861598" cy="86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70099AFC-9CAA-4869-A5AB-1A9A783654DD}"/>
              </a:ext>
            </a:extLst>
          </p:cNvPr>
          <p:cNvSpPr txBox="1">
            <a:spLocks/>
          </p:cNvSpPr>
          <p:nvPr/>
        </p:nvSpPr>
        <p:spPr>
          <a:xfrm>
            <a:off x="1603579" y="630758"/>
            <a:ext cx="5251381" cy="616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500" dirty="0">
                <a:latin typeface="+mn-lt"/>
                <a:hlinkClick r:id="rId3"/>
              </a:rPr>
              <a:t>https://quizlet.com/</a:t>
            </a:r>
            <a:endParaRPr lang="pl-PL" sz="2500" dirty="0">
              <a:latin typeface="+mn-lt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726F6CA9-CF59-4B1E-9625-2DF93A4FEFF9}"/>
              </a:ext>
            </a:extLst>
          </p:cNvPr>
          <p:cNvGrpSpPr/>
          <p:nvPr/>
        </p:nvGrpSpPr>
        <p:grpSpPr>
          <a:xfrm>
            <a:off x="521270" y="1266866"/>
            <a:ext cx="11311472" cy="90000"/>
            <a:chOff x="521270" y="1266866"/>
            <a:chExt cx="11311472" cy="90000"/>
          </a:xfrm>
        </p:grpSpPr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03B94128-DB2E-4CE4-88BB-896E7B80DB3B}"/>
                </a:ext>
              </a:extLst>
            </p:cNvPr>
            <p:cNvSpPr/>
            <p:nvPr/>
          </p:nvSpPr>
          <p:spPr>
            <a:xfrm>
              <a:off x="521270" y="1266866"/>
              <a:ext cx="3708000" cy="90000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393B4DD5-5410-4727-B479-D7DB50EE5612}"/>
                </a:ext>
              </a:extLst>
            </p:cNvPr>
            <p:cNvSpPr/>
            <p:nvPr/>
          </p:nvSpPr>
          <p:spPr>
            <a:xfrm>
              <a:off x="4323006" y="1266866"/>
              <a:ext cx="3708000" cy="90000"/>
            </a:xfrm>
            <a:prstGeom prst="rect">
              <a:avLst/>
            </a:prstGeom>
            <a:solidFill>
              <a:srgbClr val="425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26F79962-FD4A-4760-A55B-CF81242834AC}"/>
                </a:ext>
              </a:extLst>
            </p:cNvPr>
            <p:cNvSpPr/>
            <p:nvPr/>
          </p:nvSpPr>
          <p:spPr>
            <a:xfrm>
              <a:off x="8124742" y="1266866"/>
              <a:ext cx="3708000" cy="90000"/>
            </a:xfrm>
            <a:prstGeom prst="rect">
              <a:avLst/>
            </a:prstGeom>
            <a:solidFill>
              <a:srgbClr val="969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1EABED65-5EEB-494E-8B63-7762915E32A6}"/>
              </a:ext>
            </a:extLst>
          </p:cNvPr>
          <p:cNvSpPr txBox="1">
            <a:spLocks/>
          </p:cNvSpPr>
          <p:nvPr/>
        </p:nvSpPr>
        <p:spPr>
          <a:xfrm>
            <a:off x="6177006" y="473860"/>
            <a:ext cx="5680417" cy="609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800" cap="all" dirty="0">
                <a:latin typeface="Franklin Gothic Heavy" panose="020B0903020102020204" pitchFamily="34" charset="0"/>
                <a:ea typeface="+mj-ea"/>
                <a:cs typeface="+mj-cs"/>
              </a:rPr>
              <a:t>REGISTRATION AND LOGIN</a:t>
            </a:r>
          </a:p>
        </p:txBody>
      </p:sp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D29A7BDC-F9D1-4748-93A2-1D564569B67D}"/>
              </a:ext>
            </a:extLst>
          </p:cNvPr>
          <p:cNvSpPr txBox="1">
            <a:spLocks/>
          </p:cNvSpPr>
          <p:nvPr/>
        </p:nvSpPr>
        <p:spPr>
          <a:xfrm>
            <a:off x="5953229" y="2146851"/>
            <a:ext cx="5834817" cy="4051347"/>
          </a:xfrm>
          <a:prstGeom prst="rect">
            <a:avLst/>
          </a:prstGeom>
        </p:spPr>
        <p:txBody>
          <a:bodyPr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2000" dirty="0">
                <a:ea typeface="+mj-ea"/>
                <a:cs typeface="+mj-cs"/>
              </a:rPr>
              <a:t>T</a:t>
            </a:r>
            <a:r>
              <a:rPr lang="en-US" sz="2000" dirty="0">
                <a:ea typeface="+mj-ea"/>
                <a:cs typeface="+mj-cs"/>
              </a:rPr>
              <a:t>o use Quizlet</a:t>
            </a:r>
            <a:r>
              <a:rPr lang="pl-PL" sz="2000" dirty="0">
                <a:ea typeface="+mj-ea"/>
                <a:cs typeface="+mj-cs"/>
              </a:rPr>
              <a:t> y</a:t>
            </a:r>
            <a:r>
              <a:rPr lang="en-US" sz="2000" dirty="0" err="1">
                <a:ea typeface="+mj-ea"/>
                <a:cs typeface="+mj-cs"/>
              </a:rPr>
              <a:t>ou</a:t>
            </a:r>
            <a:r>
              <a:rPr lang="en-US" sz="2000" dirty="0">
                <a:ea typeface="+mj-ea"/>
                <a:cs typeface="+mj-cs"/>
              </a:rPr>
              <a:t> need to create a new user account on the site</a:t>
            </a:r>
            <a:r>
              <a:rPr lang="pl-PL" sz="2000" dirty="0">
                <a:ea typeface="+mj-ea"/>
                <a:cs typeface="+mj-cs"/>
              </a:rPr>
              <a:t> </a:t>
            </a:r>
            <a:r>
              <a:rPr lang="en-US" sz="2000" dirty="0">
                <a:ea typeface="+mj-ea"/>
                <a:cs typeface="+mj-cs"/>
                <a:hlinkClick r:id="rId3"/>
              </a:rPr>
              <a:t>https://quizlet.com/</a:t>
            </a:r>
            <a:r>
              <a:rPr lang="en-US" sz="2000" dirty="0">
                <a:ea typeface="+mj-ea"/>
                <a:cs typeface="+mj-cs"/>
              </a:rPr>
              <a:t> by selecting the </a:t>
            </a:r>
            <a:r>
              <a:rPr lang="pl-PL" sz="2000" dirty="0" err="1">
                <a:ea typeface="+mj-ea"/>
                <a:cs typeface="+mj-cs"/>
              </a:rPr>
              <a:t>Sign</a:t>
            </a:r>
            <a:r>
              <a:rPr lang="pl-PL" sz="2000" dirty="0">
                <a:ea typeface="+mj-ea"/>
                <a:cs typeface="+mj-cs"/>
              </a:rPr>
              <a:t> </a:t>
            </a:r>
            <a:r>
              <a:rPr lang="pl-PL" sz="2000" dirty="0" err="1">
                <a:ea typeface="+mj-ea"/>
                <a:cs typeface="+mj-cs"/>
              </a:rPr>
              <a:t>up</a:t>
            </a:r>
            <a:r>
              <a:rPr lang="en-US" sz="2000" dirty="0">
                <a:ea typeface="+mj-ea"/>
                <a:cs typeface="+mj-cs"/>
              </a:rPr>
              <a:t> button.</a:t>
            </a:r>
            <a:r>
              <a:rPr lang="pl-PL" sz="2000" dirty="0">
                <a:ea typeface="+mj-ea"/>
                <a:cs typeface="+mj-cs"/>
              </a:rPr>
              <a:t> </a:t>
            </a:r>
            <a:r>
              <a:rPr lang="en-US" sz="2000" dirty="0">
                <a:ea typeface="+mj-ea"/>
                <a:cs typeface="+mj-cs"/>
              </a:rPr>
              <a:t>You can also register using your existing Google </a:t>
            </a:r>
            <a:r>
              <a:rPr lang="pl-PL" sz="2000" dirty="0" err="1">
                <a:ea typeface="+mj-ea"/>
                <a:cs typeface="+mj-cs"/>
              </a:rPr>
              <a:t>or</a:t>
            </a:r>
            <a:r>
              <a:rPr lang="pl-PL" sz="2000" dirty="0">
                <a:ea typeface="+mj-ea"/>
                <a:cs typeface="+mj-cs"/>
              </a:rPr>
              <a:t> Facebook </a:t>
            </a:r>
            <a:r>
              <a:rPr lang="en-US" sz="2000" dirty="0">
                <a:ea typeface="+mj-ea"/>
                <a:cs typeface="+mj-cs"/>
              </a:rPr>
              <a:t>account.</a:t>
            </a:r>
            <a:endParaRPr lang="pl-PL" sz="2000" dirty="0"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en-US" sz="2000" dirty="0">
                <a:ea typeface="+mj-ea"/>
                <a:cs typeface="+mj-cs"/>
              </a:rPr>
              <a:t>Fill in the necessary fields for registration (date of birth, e-mail address, username and password) and indicate that you are a teacher.</a:t>
            </a:r>
            <a:endParaRPr lang="pl-PL" sz="2000" dirty="0">
              <a:ea typeface="+mj-ea"/>
              <a:cs typeface="+mj-cs"/>
            </a:endParaRPr>
          </a:p>
          <a:p>
            <a:pPr marL="0" indent="0" algn="just">
              <a:buNone/>
            </a:pPr>
            <a:r>
              <a:rPr lang="en-US" sz="2000" dirty="0">
                <a:ea typeface="+mj-ea"/>
                <a:cs typeface="+mj-cs"/>
              </a:rPr>
              <a:t>If you already have a Quizlet account, select </a:t>
            </a:r>
            <a:r>
              <a:rPr lang="pl-PL" sz="2000" dirty="0">
                <a:ea typeface="+mj-ea"/>
                <a:cs typeface="+mj-cs"/>
              </a:rPr>
              <a:t>Log</a:t>
            </a:r>
            <a:r>
              <a:rPr lang="en-US" sz="2000" dirty="0">
                <a:ea typeface="+mj-ea"/>
                <a:cs typeface="+mj-cs"/>
              </a:rPr>
              <a:t> </a:t>
            </a:r>
            <a:r>
              <a:rPr lang="pl-PL" sz="2000" dirty="0">
                <a:ea typeface="+mj-ea"/>
                <a:cs typeface="+mj-cs"/>
              </a:rPr>
              <a:t>i</a:t>
            </a:r>
            <a:r>
              <a:rPr lang="en-US" sz="2000" dirty="0">
                <a:ea typeface="+mj-ea"/>
                <a:cs typeface="+mj-cs"/>
              </a:rPr>
              <a:t>n.</a:t>
            </a:r>
            <a:endParaRPr lang="pl-PL" sz="2000" dirty="0">
              <a:ea typeface="+mj-ea"/>
              <a:cs typeface="+mj-cs"/>
            </a:endParaRPr>
          </a:p>
          <a:p>
            <a:pPr marL="0" indent="0" algn="just">
              <a:buNone/>
            </a:pPr>
            <a:endParaRPr lang="pl-PL" sz="2000" dirty="0">
              <a:ea typeface="+mj-ea"/>
              <a:cs typeface="+mj-cs"/>
            </a:endParaRPr>
          </a:p>
          <a:p>
            <a:pPr marL="0" indent="0" algn="just">
              <a:buNone/>
            </a:pPr>
            <a:endParaRPr lang="pl-PL" sz="2000" dirty="0">
              <a:ea typeface="+mj-ea"/>
              <a:cs typeface="+mj-cs"/>
            </a:endParaRP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4DBD8463-43CB-E4C1-2E9E-7D5EB9DC83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456"/>
          <a:stretch/>
        </p:blipFill>
        <p:spPr>
          <a:xfrm>
            <a:off x="879885" y="1701052"/>
            <a:ext cx="4429125" cy="47608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704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45AFE73B-4A85-4138-BBEB-1DE81DC712BB}"/>
              </a:ext>
            </a:extLst>
          </p:cNvPr>
          <p:cNvSpPr txBox="1">
            <a:spLocks/>
          </p:cNvSpPr>
          <p:nvPr/>
        </p:nvSpPr>
        <p:spPr>
          <a:xfrm>
            <a:off x="1603579" y="134921"/>
            <a:ext cx="2981739" cy="677879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000" dirty="0">
                <a:latin typeface="Franklin Gothic Heavy" panose="020B0903020102020204" pitchFamily="34" charset="0"/>
              </a:rPr>
              <a:t>QUIZLET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C872D8B-C1B3-44EA-84BB-3419AF72D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0" y="258417"/>
            <a:ext cx="861598" cy="86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70099AFC-9CAA-4869-A5AB-1A9A783654DD}"/>
              </a:ext>
            </a:extLst>
          </p:cNvPr>
          <p:cNvSpPr txBox="1">
            <a:spLocks/>
          </p:cNvSpPr>
          <p:nvPr/>
        </p:nvSpPr>
        <p:spPr>
          <a:xfrm>
            <a:off x="1603579" y="630758"/>
            <a:ext cx="5251381" cy="616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500" dirty="0">
                <a:latin typeface="+mn-lt"/>
                <a:hlinkClick r:id="rId3"/>
              </a:rPr>
              <a:t>https://quizlet.com/</a:t>
            </a:r>
            <a:endParaRPr lang="pl-PL" sz="2500" dirty="0">
              <a:latin typeface="+mn-lt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726F6CA9-CF59-4B1E-9625-2DF93A4FEFF9}"/>
              </a:ext>
            </a:extLst>
          </p:cNvPr>
          <p:cNvGrpSpPr/>
          <p:nvPr/>
        </p:nvGrpSpPr>
        <p:grpSpPr>
          <a:xfrm>
            <a:off x="521270" y="1266866"/>
            <a:ext cx="11311472" cy="90000"/>
            <a:chOff x="521270" y="1266866"/>
            <a:chExt cx="11311472" cy="90000"/>
          </a:xfrm>
        </p:grpSpPr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03B94128-DB2E-4CE4-88BB-896E7B80DB3B}"/>
                </a:ext>
              </a:extLst>
            </p:cNvPr>
            <p:cNvSpPr/>
            <p:nvPr/>
          </p:nvSpPr>
          <p:spPr>
            <a:xfrm>
              <a:off x="521270" y="1266866"/>
              <a:ext cx="3708000" cy="90000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393B4DD5-5410-4727-B479-D7DB50EE5612}"/>
                </a:ext>
              </a:extLst>
            </p:cNvPr>
            <p:cNvSpPr/>
            <p:nvPr/>
          </p:nvSpPr>
          <p:spPr>
            <a:xfrm>
              <a:off x="4323006" y="1266866"/>
              <a:ext cx="3708000" cy="90000"/>
            </a:xfrm>
            <a:prstGeom prst="rect">
              <a:avLst/>
            </a:prstGeom>
            <a:solidFill>
              <a:srgbClr val="425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26F79962-FD4A-4760-A55B-CF81242834AC}"/>
                </a:ext>
              </a:extLst>
            </p:cNvPr>
            <p:cNvSpPr/>
            <p:nvPr/>
          </p:nvSpPr>
          <p:spPr>
            <a:xfrm>
              <a:off x="8124742" y="1266866"/>
              <a:ext cx="3708000" cy="90000"/>
            </a:xfrm>
            <a:prstGeom prst="rect">
              <a:avLst/>
            </a:prstGeom>
            <a:solidFill>
              <a:srgbClr val="969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1EABED65-5EEB-494E-8B63-7762915E32A6}"/>
              </a:ext>
            </a:extLst>
          </p:cNvPr>
          <p:cNvSpPr txBox="1">
            <a:spLocks/>
          </p:cNvSpPr>
          <p:nvPr/>
        </p:nvSpPr>
        <p:spPr>
          <a:xfrm>
            <a:off x="6177006" y="473860"/>
            <a:ext cx="5680417" cy="609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cap="all" dirty="0">
                <a:latin typeface="Franklin Gothic Heavy" panose="020B0903020102020204" pitchFamily="34" charset="0"/>
                <a:ea typeface="+mj-ea"/>
                <a:cs typeface="+mj-cs"/>
              </a:rPr>
              <a:t>Create a new study set</a:t>
            </a:r>
            <a:endParaRPr lang="pl-PL" sz="2800" cap="all" dirty="0">
              <a:latin typeface="Franklin Gothic Heavy" panose="020B0903020102020204" pitchFamily="34" charset="0"/>
              <a:ea typeface="+mj-ea"/>
              <a:cs typeface="+mj-cs"/>
            </a:endParaRPr>
          </a:p>
        </p:txBody>
      </p:sp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D5BEEB0B-7DF0-9716-877C-457D4BE70536}"/>
              </a:ext>
            </a:extLst>
          </p:cNvPr>
          <p:cNvSpPr txBox="1">
            <a:spLocks/>
          </p:cNvSpPr>
          <p:nvPr/>
        </p:nvSpPr>
        <p:spPr>
          <a:xfrm>
            <a:off x="816264" y="1983521"/>
            <a:ext cx="4083728" cy="16538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To create a new </a:t>
            </a:r>
            <a:r>
              <a:rPr lang="pl-PL" sz="2000" dirty="0"/>
              <a:t>S</a:t>
            </a:r>
            <a:r>
              <a:rPr lang="en-US" sz="2000" dirty="0" err="1"/>
              <a:t>tudy</a:t>
            </a:r>
            <a:r>
              <a:rPr lang="en-US" sz="2000" dirty="0"/>
              <a:t> </a:t>
            </a:r>
            <a:r>
              <a:rPr lang="pl-PL" sz="2000" dirty="0"/>
              <a:t>s</a:t>
            </a:r>
            <a:r>
              <a:rPr lang="en-US" sz="2000" dirty="0"/>
              <a:t>et</a:t>
            </a:r>
            <a:r>
              <a:rPr lang="pl-PL" sz="2000" dirty="0"/>
              <a:t>:</a:t>
            </a:r>
          </a:p>
          <a:p>
            <a:r>
              <a:rPr lang="pl-PL" sz="2000" dirty="0"/>
              <a:t>Log in to </a:t>
            </a:r>
            <a:r>
              <a:rPr lang="pl-PL" sz="2000" dirty="0">
                <a:hlinkClick r:id="rId3"/>
              </a:rPr>
              <a:t>https://quizlet.com</a:t>
            </a:r>
            <a:r>
              <a:rPr lang="pl-PL" sz="2000" dirty="0"/>
              <a:t> </a:t>
            </a:r>
          </a:p>
          <a:p>
            <a:pPr marL="0" indent="0">
              <a:buNone/>
            </a:pPr>
            <a:endParaRPr lang="pl-PL" sz="2000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B867FB57-C67A-0738-9030-E2804E060071}"/>
              </a:ext>
            </a:extLst>
          </p:cNvPr>
          <p:cNvGrpSpPr/>
          <p:nvPr/>
        </p:nvGrpSpPr>
        <p:grpSpPr>
          <a:xfrm>
            <a:off x="521270" y="3683220"/>
            <a:ext cx="11353800" cy="1763050"/>
            <a:chOff x="478942" y="1717210"/>
            <a:chExt cx="11353800" cy="1763050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7E97AEBF-0556-6211-F6E5-AF3BA88EF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942" y="1717210"/>
              <a:ext cx="11353800" cy="176305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D56940D5-C976-0BFE-1377-E1E5061745AE}"/>
                </a:ext>
              </a:extLst>
            </p:cNvPr>
            <p:cNvSpPr/>
            <p:nvPr/>
          </p:nvSpPr>
          <p:spPr>
            <a:xfrm>
              <a:off x="4699552" y="2205035"/>
              <a:ext cx="1847850" cy="393700"/>
            </a:xfrm>
            <a:prstGeom prst="roundRect">
              <a:avLst>
                <a:gd name="adj" fmla="val 10215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DBCC6579-3D09-2C3F-C788-9BEDD3BAAE78}"/>
              </a:ext>
            </a:extLst>
          </p:cNvPr>
          <p:cNvSpPr txBox="1">
            <a:spLocks/>
          </p:cNvSpPr>
          <p:nvPr/>
        </p:nvSpPr>
        <p:spPr>
          <a:xfrm>
            <a:off x="5623477" y="2471347"/>
            <a:ext cx="5255764" cy="7034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/>
              <a:t>In menu </a:t>
            </a:r>
            <a:r>
              <a:rPr lang="pl-PL" sz="2000" dirty="0" err="1"/>
              <a:t>select</a:t>
            </a:r>
            <a:r>
              <a:rPr lang="pl-PL" sz="2000" dirty="0"/>
              <a:t> </a:t>
            </a:r>
            <a:r>
              <a:rPr lang="pl-PL" sz="2000" dirty="0" err="1"/>
              <a:t>Create</a:t>
            </a:r>
            <a:r>
              <a:rPr lang="pl-PL" sz="2000" dirty="0"/>
              <a:t> </a:t>
            </a:r>
            <a:r>
              <a:rPr lang="pl-PL" sz="2000" dirty="0">
                <a:sym typeface="Wingdings" panose="05000000000000000000" pitchFamily="2" charset="2"/>
              </a:rPr>
              <a:t> </a:t>
            </a:r>
            <a:r>
              <a:rPr lang="pl-PL" sz="2000" dirty="0" err="1">
                <a:sym typeface="Wingdings" panose="05000000000000000000" pitchFamily="2" charset="2"/>
              </a:rPr>
              <a:t>Study</a:t>
            </a:r>
            <a:r>
              <a:rPr lang="pl-PL" sz="2000" dirty="0">
                <a:sym typeface="Wingdings" panose="05000000000000000000" pitchFamily="2" charset="2"/>
              </a:rPr>
              <a:t> set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58872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45AFE73B-4A85-4138-BBEB-1DE81DC712BB}"/>
              </a:ext>
            </a:extLst>
          </p:cNvPr>
          <p:cNvSpPr txBox="1">
            <a:spLocks/>
          </p:cNvSpPr>
          <p:nvPr/>
        </p:nvSpPr>
        <p:spPr>
          <a:xfrm>
            <a:off x="1603579" y="134921"/>
            <a:ext cx="2981739" cy="677879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000" dirty="0">
                <a:latin typeface="Franklin Gothic Heavy" panose="020B0903020102020204" pitchFamily="34" charset="0"/>
              </a:rPr>
              <a:t>QUIZLET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C872D8B-C1B3-44EA-84BB-3419AF72D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0" y="258417"/>
            <a:ext cx="861598" cy="86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70099AFC-9CAA-4869-A5AB-1A9A783654DD}"/>
              </a:ext>
            </a:extLst>
          </p:cNvPr>
          <p:cNvSpPr txBox="1">
            <a:spLocks/>
          </p:cNvSpPr>
          <p:nvPr/>
        </p:nvSpPr>
        <p:spPr>
          <a:xfrm>
            <a:off x="1603579" y="630758"/>
            <a:ext cx="5251381" cy="616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500" dirty="0">
                <a:latin typeface="+mn-lt"/>
                <a:hlinkClick r:id="rId3"/>
              </a:rPr>
              <a:t>https://quizlet.com/</a:t>
            </a:r>
            <a:endParaRPr lang="pl-PL" sz="2500" dirty="0">
              <a:latin typeface="+mn-lt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726F6CA9-CF59-4B1E-9625-2DF93A4FEFF9}"/>
              </a:ext>
            </a:extLst>
          </p:cNvPr>
          <p:cNvGrpSpPr/>
          <p:nvPr/>
        </p:nvGrpSpPr>
        <p:grpSpPr>
          <a:xfrm>
            <a:off x="521270" y="1266866"/>
            <a:ext cx="11311472" cy="90000"/>
            <a:chOff x="521270" y="1266866"/>
            <a:chExt cx="11311472" cy="90000"/>
          </a:xfrm>
        </p:grpSpPr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03B94128-DB2E-4CE4-88BB-896E7B80DB3B}"/>
                </a:ext>
              </a:extLst>
            </p:cNvPr>
            <p:cNvSpPr/>
            <p:nvPr/>
          </p:nvSpPr>
          <p:spPr>
            <a:xfrm>
              <a:off x="521270" y="1266866"/>
              <a:ext cx="3708000" cy="90000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393B4DD5-5410-4727-B479-D7DB50EE5612}"/>
                </a:ext>
              </a:extLst>
            </p:cNvPr>
            <p:cNvSpPr/>
            <p:nvPr/>
          </p:nvSpPr>
          <p:spPr>
            <a:xfrm>
              <a:off x="4323006" y="1266866"/>
              <a:ext cx="3708000" cy="90000"/>
            </a:xfrm>
            <a:prstGeom prst="rect">
              <a:avLst/>
            </a:prstGeom>
            <a:solidFill>
              <a:srgbClr val="425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26F79962-FD4A-4760-A55B-CF81242834AC}"/>
                </a:ext>
              </a:extLst>
            </p:cNvPr>
            <p:cNvSpPr/>
            <p:nvPr/>
          </p:nvSpPr>
          <p:spPr>
            <a:xfrm>
              <a:off x="8124742" y="1266866"/>
              <a:ext cx="3708000" cy="90000"/>
            </a:xfrm>
            <a:prstGeom prst="rect">
              <a:avLst/>
            </a:prstGeom>
            <a:solidFill>
              <a:srgbClr val="969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1EABED65-5EEB-494E-8B63-7762915E32A6}"/>
              </a:ext>
            </a:extLst>
          </p:cNvPr>
          <p:cNvSpPr txBox="1">
            <a:spLocks/>
          </p:cNvSpPr>
          <p:nvPr/>
        </p:nvSpPr>
        <p:spPr>
          <a:xfrm>
            <a:off x="6177006" y="473860"/>
            <a:ext cx="5680417" cy="609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800" cap="all" dirty="0">
                <a:latin typeface="Franklin Gothic Heavy" panose="020B0903020102020204" pitchFamily="34" charset="0"/>
                <a:ea typeface="+mj-ea"/>
                <a:cs typeface="+mj-cs"/>
              </a:rPr>
              <a:t>Create a new study set</a:t>
            </a:r>
            <a:endParaRPr lang="pl-PL" sz="2800" cap="all" dirty="0">
              <a:latin typeface="Franklin Gothic Heavy" panose="020B0903020102020204" pitchFamily="34" charset="0"/>
              <a:ea typeface="+mj-ea"/>
              <a:cs typeface="+mj-cs"/>
            </a:endParaRPr>
          </a:p>
        </p:txBody>
      </p:sp>
      <p:sp>
        <p:nvSpPr>
          <p:cNvPr id="17" name="Symbol zastępczy zawartości 2">
            <a:extLst>
              <a:ext uri="{FF2B5EF4-FFF2-40B4-BE49-F238E27FC236}">
                <a16:creationId xmlns:a16="http://schemas.microsoft.com/office/drawing/2014/main" id="{D5BEEB0B-7DF0-9716-877C-457D4BE70536}"/>
              </a:ext>
            </a:extLst>
          </p:cNvPr>
          <p:cNvSpPr txBox="1">
            <a:spLocks/>
          </p:cNvSpPr>
          <p:nvPr/>
        </p:nvSpPr>
        <p:spPr>
          <a:xfrm>
            <a:off x="7059017" y="1818446"/>
            <a:ext cx="4888733" cy="48276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 err="1"/>
              <a:t>Fill</a:t>
            </a:r>
            <a:r>
              <a:rPr lang="pl-PL" sz="2000" dirty="0"/>
              <a:t> in the form </a:t>
            </a:r>
            <a:r>
              <a:rPr lang="pl-PL" sz="2000" dirty="0" err="1"/>
              <a:t>fields</a:t>
            </a:r>
            <a:r>
              <a:rPr lang="pl-PL" sz="2000" dirty="0"/>
              <a:t>.</a:t>
            </a:r>
          </a:p>
          <a:p>
            <a:r>
              <a:rPr lang="pl-PL" sz="2000" dirty="0"/>
              <a:t>Complete the </a:t>
            </a:r>
            <a:r>
              <a:rPr lang="pl-PL" sz="2000" dirty="0" err="1"/>
              <a:t>title</a:t>
            </a:r>
            <a:r>
              <a:rPr lang="pl-PL" sz="2000" dirty="0"/>
              <a:t> and </a:t>
            </a:r>
            <a:r>
              <a:rPr lang="pl-PL" sz="2000" dirty="0" err="1"/>
              <a:t>description</a:t>
            </a:r>
            <a:r>
              <a:rPr lang="pl-PL" sz="2000" dirty="0"/>
              <a:t> of </a:t>
            </a:r>
            <a:r>
              <a:rPr lang="pl-PL" sz="2000" dirty="0" err="1"/>
              <a:t>study</a:t>
            </a:r>
            <a:r>
              <a:rPr lang="pl-PL" sz="2000" dirty="0"/>
              <a:t> set. </a:t>
            </a:r>
          </a:p>
          <a:p>
            <a:r>
              <a:rPr lang="en-US" sz="2000" dirty="0"/>
              <a:t>The terms and their definitions are listed on the cards.</a:t>
            </a:r>
            <a:endParaRPr lang="pl-PL" sz="2000" dirty="0"/>
          </a:p>
          <a:p>
            <a:r>
              <a:rPr lang="pl-PL" sz="2000" dirty="0"/>
              <a:t>                  </a:t>
            </a:r>
            <a:r>
              <a:rPr lang="en-US" sz="2000" dirty="0"/>
              <a:t>- adding a new card</a:t>
            </a:r>
            <a:endParaRPr lang="pl-PL" sz="2000" dirty="0"/>
          </a:p>
          <a:p>
            <a:r>
              <a:rPr lang="pl-PL" sz="2000" dirty="0"/>
              <a:t>     </a:t>
            </a:r>
            <a:r>
              <a:rPr lang="en-US" sz="2000" dirty="0"/>
              <a:t>- removal of the card</a:t>
            </a:r>
            <a:endParaRPr lang="pl-PL" sz="2000" dirty="0"/>
          </a:p>
          <a:p>
            <a:r>
              <a:rPr lang="pl-PL" sz="2000" dirty="0"/>
              <a:t>Y</a:t>
            </a:r>
            <a:r>
              <a:rPr lang="en-US" sz="2000" dirty="0" err="1"/>
              <a:t>ou</a:t>
            </a:r>
            <a:r>
              <a:rPr lang="en-US" sz="2000" dirty="0"/>
              <a:t> need to add min. 6 terms</a:t>
            </a:r>
            <a:r>
              <a:rPr lang="pl-PL" sz="2000" dirty="0"/>
              <a:t> t</a:t>
            </a:r>
            <a:r>
              <a:rPr lang="en-US" sz="2000" dirty="0"/>
              <a:t>o use this study set to create a quiz</a:t>
            </a:r>
            <a:r>
              <a:rPr lang="pl-PL" sz="2000" dirty="0"/>
              <a:t>.</a:t>
            </a:r>
            <a:r>
              <a:rPr lang="en-US" sz="2000" dirty="0"/>
              <a:t> </a:t>
            </a:r>
            <a:endParaRPr lang="pl-PL" sz="2000" dirty="0"/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B99670B7-AB0E-249E-4247-FB2356F49538}"/>
              </a:ext>
            </a:extLst>
          </p:cNvPr>
          <p:cNvSpPr txBox="1">
            <a:spLocks/>
          </p:cNvSpPr>
          <p:nvPr/>
        </p:nvSpPr>
        <p:spPr>
          <a:xfrm>
            <a:off x="334576" y="6201012"/>
            <a:ext cx="7411513" cy="5220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* It is also possible to import files from Word, Excel, Google Docs, etc.</a:t>
            </a:r>
            <a:endParaRPr lang="pl-PL" sz="1400" dirty="0"/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B5764CB1-A61D-7A40-7096-F63C4A060490}"/>
              </a:ext>
            </a:extLst>
          </p:cNvPr>
          <p:cNvGrpSpPr/>
          <p:nvPr/>
        </p:nvGrpSpPr>
        <p:grpSpPr>
          <a:xfrm>
            <a:off x="521270" y="1463232"/>
            <a:ext cx="6120000" cy="4631414"/>
            <a:chOff x="521270" y="1403884"/>
            <a:chExt cx="6120000" cy="4631414"/>
          </a:xfrm>
        </p:grpSpPr>
        <p:pic>
          <p:nvPicPr>
            <p:cNvPr id="19" name="Obraz 18">
              <a:extLst>
                <a:ext uri="{FF2B5EF4-FFF2-40B4-BE49-F238E27FC236}">
                  <a16:creationId xmlns:a16="http://schemas.microsoft.com/office/drawing/2014/main" id="{7CA8EFAD-0D1A-F1E2-A35F-29219980C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270" y="1403884"/>
              <a:ext cx="6120000" cy="1699378"/>
            </a:xfrm>
            <a:prstGeom prst="rect">
              <a:avLst/>
            </a:prstGeom>
          </p:spPr>
        </p:pic>
        <p:pic>
          <p:nvPicPr>
            <p:cNvPr id="20" name="Obraz 19">
              <a:extLst>
                <a:ext uri="{FF2B5EF4-FFF2-40B4-BE49-F238E27FC236}">
                  <a16:creationId xmlns:a16="http://schemas.microsoft.com/office/drawing/2014/main" id="{7DEF761B-1802-0A8E-2DDE-3206E2CAB6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714" b="49308"/>
            <a:stretch/>
          </p:blipFill>
          <p:spPr>
            <a:xfrm>
              <a:off x="521270" y="3095042"/>
              <a:ext cx="6120000" cy="1343483"/>
            </a:xfrm>
            <a:prstGeom prst="rect">
              <a:avLst/>
            </a:prstGeom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15081E00-5062-BD56-9E47-064F475A2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1270" y="4438525"/>
              <a:ext cx="6120000" cy="1596773"/>
            </a:xfrm>
            <a:prstGeom prst="rect">
              <a:avLst/>
            </a:prstGeom>
          </p:spPr>
        </p:pic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84F72DF7-E111-3FFD-D215-5C9130C2B481}"/>
                </a:ext>
              </a:extLst>
            </p:cNvPr>
            <p:cNvSpPr/>
            <p:nvPr/>
          </p:nvSpPr>
          <p:spPr>
            <a:xfrm>
              <a:off x="521270" y="5534498"/>
              <a:ext cx="395772" cy="500800"/>
            </a:xfrm>
            <a:prstGeom prst="rect">
              <a:avLst/>
            </a:prstGeom>
            <a:solidFill>
              <a:srgbClr val="F6F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Prostokąt 3">
            <a:extLst>
              <a:ext uri="{FF2B5EF4-FFF2-40B4-BE49-F238E27FC236}">
                <a16:creationId xmlns:a16="http://schemas.microsoft.com/office/drawing/2014/main" id="{A631C67B-1D43-21B1-FFD9-07F1F8E5EF43}"/>
              </a:ext>
            </a:extLst>
          </p:cNvPr>
          <p:cNvSpPr/>
          <p:nvPr/>
        </p:nvSpPr>
        <p:spPr>
          <a:xfrm>
            <a:off x="521270" y="1463232"/>
            <a:ext cx="6120000" cy="46279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39CB0472-E721-1653-7DF7-5D23873D5B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1876" y="3930810"/>
            <a:ext cx="9144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BA4C7D88-DBF1-9696-F327-856686ACF5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1076" y="4430784"/>
            <a:ext cx="282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3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45AFE73B-4A85-4138-BBEB-1DE81DC712BB}"/>
              </a:ext>
            </a:extLst>
          </p:cNvPr>
          <p:cNvSpPr txBox="1">
            <a:spLocks/>
          </p:cNvSpPr>
          <p:nvPr/>
        </p:nvSpPr>
        <p:spPr>
          <a:xfrm>
            <a:off x="1603579" y="134921"/>
            <a:ext cx="2981739" cy="677879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000" dirty="0">
                <a:latin typeface="Franklin Gothic Heavy" panose="020B0903020102020204" pitchFamily="34" charset="0"/>
              </a:rPr>
              <a:t>QUIZLET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C872D8B-C1B3-44EA-84BB-3419AF72D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0" y="258417"/>
            <a:ext cx="861598" cy="86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70099AFC-9CAA-4869-A5AB-1A9A783654DD}"/>
              </a:ext>
            </a:extLst>
          </p:cNvPr>
          <p:cNvSpPr txBox="1">
            <a:spLocks/>
          </p:cNvSpPr>
          <p:nvPr/>
        </p:nvSpPr>
        <p:spPr>
          <a:xfrm>
            <a:off x="1603579" y="630758"/>
            <a:ext cx="5251381" cy="616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500" dirty="0">
                <a:latin typeface="+mn-lt"/>
                <a:hlinkClick r:id="rId3"/>
              </a:rPr>
              <a:t>https://quizlet.com/</a:t>
            </a:r>
            <a:endParaRPr lang="pl-PL" sz="2500" dirty="0">
              <a:latin typeface="+mn-lt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726F6CA9-CF59-4B1E-9625-2DF93A4FEFF9}"/>
              </a:ext>
            </a:extLst>
          </p:cNvPr>
          <p:cNvGrpSpPr/>
          <p:nvPr/>
        </p:nvGrpSpPr>
        <p:grpSpPr>
          <a:xfrm>
            <a:off x="521270" y="1266866"/>
            <a:ext cx="11311472" cy="90000"/>
            <a:chOff x="521270" y="1266866"/>
            <a:chExt cx="11311472" cy="90000"/>
          </a:xfrm>
        </p:grpSpPr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03B94128-DB2E-4CE4-88BB-896E7B80DB3B}"/>
                </a:ext>
              </a:extLst>
            </p:cNvPr>
            <p:cNvSpPr/>
            <p:nvPr/>
          </p:nvSpPr>
          <p:spPr>
            <a:xfrm>
              <a:off x="521270" y="1266866"/>
              <a:ext cx="3708000" cy="90000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393B4DD5-5410-4727-B479-D7DB50EE5612}"/>
                </a:ext>
              </a:extLst>
            </p:cNvPr>
            <p:cNvSpPr/>
            <p:nvPr/>
          </p:nvSpPr>
          <p:spPr>
            <a:xfrm>
              <a:off x="4323006" y="1266866"/>
              <a:ext cx="3708000" cy="90000"/>
            </a:xfrm>
            <a:prstGeom prst="rect">
              <a:avLst/>
            </a:prstGeom>
            <a:solidFill>
              <a:srgbClr val="425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26F79962-FD4A-4760-A55B-CF81242834AC}"/>
                </a:ext>
              </a:extLst>
            </p:cNvPr>
            <p:cNvSpPr/>
            <p:nvPr/>
          </p:nvSpPr>
          <p:spPr>
            <a:xfrm>
              <a:off x="8124742" y="1266866"/>
              <a:ext cx="3708000" cy="90000"/>
            </a:xfrm>
            <a:prstGeom prst="rect">
              <a:avLst/>
            </a:prstGeom>
            <a:solidFill>
              <a:srgbClr val="969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1EABED65-5EEB-494E-8B63-7762915E32A6}"/>
              </a:ext>
            </a:extLst>
          </p:cNvPr>
          <p:cNvSpPr txBox="1">
            <a:spLocks/>
          </p:cNvSpPr>
          <p:nvPr/>
        </p:nvSpPr>
        <p:spPr>
          <a:xfrm>
            <a:off x="6177006" y="473860"/>
            <a:ext cx="5680417" cy="609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800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  <a:ea typeface="+mj-ea"/>
                <a:cs typeface="+mj-cs"/>
              </a:rPr>
              <a:t>Create</a:t>
            </a:r>
            <a:r>
              <a:rPr lang="pl-PL" sz="28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  <a:ea typeface="+mj-ea"/>
                <a:cs typeface="+mj-cs"/>
              </a:rPr>
              <a:t> quiz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A2B7CA61-75EA-9869-8E60-464B262E88C2}"/>
              </a:ext>
            </a:extLst>
          </p:cNvPr>
          <p:cNvSpPr txBox="1">
            <a:spLocks/>
          </p:cNvSpPr>
          <p:nvPr/>
        </p:nvSpPr>
        <p:spPr>
          <a:xfrm>
            <a:off x="765974" y="5124797"/>
            <a:ext cx="4541550" cy="5745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In the next step, select Checkpoint</a:t>
            </a:r>
            <a:endParaRPr lang="pl-PL" sz="2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CF2669E-1A9C-5C32-0997-B18E34E54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24" y="2412105"/>
            <a:ext cx="11336618" cy="148419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FA946C29-6617-B8AA-819B-A5E5B78C282A}"/>
              </a:ext>
            </a:extLst>
          </p:cNvPr>
          <p:cNvSpPr/>
          <p:nvPr/>
        </p:nvSpPr>
        <p:spPr>
          <a:xfrm>
            <a:off x="2954936" y="3354445"/>
            <a:ext cx="3495559" cy="541857"/>
          </a:xfrm>
          <a:prstGeom prst="roundRect">
            <a:avLst>
              <a:gd name="adj" fmla="val 10215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87A0A6AB-2F55-E843-6CDB-8F0CB839A2F7}"/>
              </a:ext>
            </a:extLst>
          </p:cNvPr>
          <p:cNvSpPr txBox="1">
            <a:spLocks/>
          </p:cNvSpPr>
          <p:nvPr/>
        </p:nvSpPr>
        <p:spPr>
          <a:xfrm>
            <a:off x="496124" y="1724617"/>
            <a:ext cx="10438830" cy="5745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000" dirty="0"/>
              <a:t>In menu </a:t>
            </a:r>
            <a:r>
              <a:rPr lang="pl-PL" sz="2000" dirty="0" err="1"/>
              <a:t>select</a:t>
            </a:r>
            <a:r>
              <a:rPr lang="pl-PL" sz="2000" dirty="0"/>
              <a:t> </a:t>
            </a:r>
            <a:r>
              <a:rPr lang="pl-PL" sz="2000" dirty="0" err="1"/>
              <a:t>Your</a:t>
            </a:r>
            <a:r>
              <a:rPr lang="pl-PL" sz="2000" dirty="0"/>
              <a:t> </a:t>
            </a:r>
            <a:r>
              <a:rPr lang="pl-PL" sz="2000" dirty="0" err="1"/>
              <a:t>library</a:t>
            </a:r>
            <a:r>
              <a:rPr lang="pl-PL" sz="2000" dirty="0"/>
              <a:t> </a:t>
            </a:r>
            <a:r>
              <a:rPr lang="pl-PL" sz="2000" dirty="0">
                <a:sym typeface="Wingdings" panose="05000000000000000000" pitchFamily="2" charset="2"/>
              </a:rPr>
              <a:t></a:t>
            </a:r>
            <a:r>
              <a:rPr lang="pl-PL" sz="2000" dirty="0"/>
              <a:t>  </a:t>
            </a:r>
            <a:r>
              <a:rPr lang="pl-PL" sz="2000" dirty="0" err="1"/>
              <a:t>Study</a:t>
            </a:r>
            <a:r>
              <a:rPr lang="pl-PL" sz="2000" dirty="0"/>
              <a:t> </a:t>
            </a:r>
            <a:r>
              <a:rPr lang="pl-PL" sz="2000" dirty="0" err="1"/>
              <a:t>sets</a:t>
            </a:r>
            <a:r>
              <a:rPr lang="pl-PL" sz="2000" dirty="0"/>
              <a:t> </a:t>
            </a:r>
            <a:r>
              <a:rPr lang="pl-PL" sz="2000" dirty="0">
                <a:sym typeface="Wingdings" panose="05000000000000000000" pitchFamily="2" charset="2"/>
              </a:rPr>
              <a:t> </a:t>
            </a:r>
            <a:r>
              <a:rPr lang="pl-PL" sz="2000" dirty="0" err="1">
                <a:sym typeface="Wingdings" panose="05000000000000000000" pitchFamily="2" charset="2"/>
              </a:rPr>
              <a:t>Your</a:t>
            </a:r>
            <a:r>
              <a:rPr lang="pl-PL" sz="2000" dirty="0">
                <a:sym typeface="Wingdings" panose="05000000000000000000" pitchFamily="2" charset="2"/>
              </a:rPr>
              <a:t> </a:t>
            </a:r>
            <a:r>
              <a:rPr lang="pl-PL" sz="2000" dirty="0" err="1">
                <a:sym typeface="Wingdings" panose="05000000000000000000" pitchFamily="2" charset="2"/>
              </a:rPr>
              <a:t>Study</a:t>
            </a:r>
            <a:r>
              <a:rPr lang="pl-PL" sz="2000" dirty="0">
                <a:sym typeface="Wingdings" panose="05000000000000000000" pitchFamily="2" charset="2"/>
              </a:rPr>
              <a:t> set </a:t>
            </a:r>
            <a:r>
              <a:rPr lang="en-US" sz="2000" dirty="0">
                <a:sym typeface="Wingdings" panose="05000000000000000000" pitchFamily="2" charset="2"/>
              </a:rPr>
              <a:t>for which you want to prepare a quiz</a:t>
            </a:r>
            <a:endParaRPr lang="pl-PL" sz="2000" dirty="0"/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732596EC-7849-DBA1-71BF-324A915438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62" b="5042"/>
          <a:stretch/>
        </p:blipFill>
        <p:spPr>
          <a:xfrm>
            <a:off x="6177006" y="4745313"/>
            <a:ext cx="2596514" cy="133355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1368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45AFE73B-4A85-4138-BBEB-1DE81DC712BB}"/>
              </a:ext>
            </a:extLst>
          </p:cNvPr>
          <p:cNvSpPr txBox="1">
            <a:spLocks/>
          </p:cNvSpPr>
          <p:nvPr/>
        </p:nvSpPr>
        <p:spPr>
          <a:xfrm>
            <a:off x="1603579" y="134921"/>
            <a:ext cx="2981739" cy="677879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000" dirty="0">
                <a:latin typeface="Franklin Gothic Heavy" panose="020B0903020102020204" pitchFamily="34" charset="0"/>
              </a:rPr>
              <a:t>QUIZLET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C872D8B-C1B3-44EA-84BB-3419AF72D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0" y="258417"/>
            <a:ext cx="861598" cy="86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70099AFC-9CAA-4869-A5AB-1A9A783654DD}"/>
              </a:ext>
            </a:extLst>
          </p:cNvPr>
          <p:cNvSpPr txBox="1">
            <a:spLocks/>
          </p:cNvSpPr>
          <p:nvPr/>
        </p:nvSpPr>
        <p:spPr>
          <a:xfrm>
            <a:off x="1603579" y="630758"/>
            <a:ext cx="5251381" cy="616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500" dirty="0">
                <a:latin typeface="+mn-lt"/>
                <a:hlinkClick r:id="rId3"/>
              </a:rPr>
              <a:t>https://quizlet.com/</a:t>
            </a:r>
            <a:endParaRPr lang="pl-PL" sz="2500" dirty="0">
              <a:latin typeface="+mn-lt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726F6CA9-CF59-4B1E-9625-2DF93A4FEFF9}"/>
              </a:ext>
            </a:extLst>
          </p:cNvPr>
          <p:cNvGrpSpPr/>
          <p:nvPr/>
        </p:nvGrpSpPr>
        <p:grpSpPr>
          <a:xfrm>
            <a:off x="521270" y="1266866"/>
            <a:ext cx="11311472" cy="90000"/>
            <a:chOff x="521270" y="1266866"/>
            <a:chExt cx="11311472" cy="90000"/>
          </a:xfrm>
        </p:grpSpPr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03B94128-DB2E-4CE4-88BB-896E7B80DB3B}"/>
                </a:ext>
              </a:extLst>
            </p:cNvPr>
            <p:cNvSpPr/>
            <p:nvPr/>
          </p:nvSpPr>
          <p:spPr>
            <a:xfrm>
              <a:off x="521270" y="1266866"/>
              <a:ext cx="3708000" cy="90000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393B4DD5-5410-4727-B479-D7DB50EE5612}"/>
                </a:ext>
              </a:extLst>
            </p:cNvPr>
            <p:cNvSpPr/>
            <p:nvPr/>
          </p:nvSpPr>
          <p:spPr>
            <a:xfrm>
              <a:off x="4323006" y="1266866"/>
              <a:ext cx="3708000" cy="90000"/>
            </a:xfrm>
            <a:prstGeom prst="rect">
              <a:avLst/>
            </a:prstGeom>
            <a:solidFill>
              <a:srgbClr val="425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26F79962-FD4A-4760-A55B-CF81242834AC}"/>
                </a:ext>
              </a:extLst>
            </p:cNvPr>
            <p:cNvSpPr/>
            <p:nvPr/>
          </p:nvSpPr>
          <p:spPr>
            <a:xfrm>
              <a:off x="8124742" y="1266866"/>
              <a:ext cx="3708000" cy="90000"/>
            </a:xfrm>
            <a:prstGeom prst="rect">
              <a:avLst/>
            </a:prstGeom>
            <a:solidFill>
              <a:srgbClr val="969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1EABED65-5EEB-494E-8B63-7762915E32A6}"/>
              </a:ext>
            </a:extLst>
          </p:cNvPr>
          <p:cNvSpPr txBox="1">
            <a:spLocks/>
          </p:cNvSpPr>
          <p:nvPr/>
        </p:nvSpPr>
        <p:spPr>
          <a:xfrm>
            <a:off x="6177006" y="473860"/>
            <a:ext cx="5680417" cy="609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8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  <a:ea typeface="+mj-ea"/>
                <a:cs typeface="+mj-cs"/>
              </a:rPr>
              <a:t>CHECKPOINT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A2B7CA61-75EA-9869-8E60-464B262E88C2}"/>
              </a:ext>
            </a:extLst>
          </p:cNvPr>
          <p:cNvSpPr txBox="1">
            <a:spLocks/>
          </p:cNvSpPr>
          <p:nvPr/>
        </p:nvSpPr>
        <p:spPr>
          <a:xfrm>
            <a:off x="6326142" y="2657424"/>
            <a:ext cx="5531281" cy="3085678"/>
          </a:xfrm>
          <a:prstGeom prst="rect">
            <a:avLst/>
          </a:prstGeom>
        </p:spPr>
        <p:txBody>
          <a:bodyPr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2000" dirty="0" err="1"/>
              <a:t>You</a:t>
            </a:r>
            <a:r>
              <a:rPr lang="pl-PL" sz="2000" dirty="0"/>
              <a:t> </a:t>
            </a:r>
            <a:r>
              <a:rPr lang="pl-PL" sz="2000" dirty="0" err="1"/>
              <a:t>have</a:t>
            </a:r>
            <a:r>
              <a:rPr lang="pl-PL" sz="2000" dirty="0"/>
              <a:t> the </a:t>
            </a:r>
            <a:r>
              <a:rPr lang="pl-PL" sz="2000" dirty="0" err="1"/>
              <a:t>option</a:t>
            </a:r>
            <a:r>
              <a:rPr lang="pl-PL" sz="2000" dirty="0"/>
              <a:t> to start the </a:t>
            </a:r>
            <a:r>
              <a:rPr lang="pl-PL" sz="2000" dirty="0" err="1"/>
              <a:t>game</a:t>
            </a:r>
            <a:r>
              <a:rPr lang="pl-PL" sz="2000" dirty="0"/>
              <a:t> with </a:t>
            </a:r>
            <a:r>
              <a:rPr lang="pl-PL" sz="2000" dirty="0" err="1"/>
              <a:t>terms</a:t>
            </a:r>
            <a:r>
              <a:rPr lang="pl-PL" sz="2000" dirty="0"/>
              <a:t> </a:t>
            </a:r>
            <a:r>
              <a:rPr lang="pl-PL" sz="2000" dirty="0" err="1"/>
              <a:t>or</a:t>
            </a:r>
            <a:r>
              <a:rPr lang="pl-PL" sz="2000" dirty="0"/>
              <a:t> </a:t>
            </a:r>
            <a:r>
              <a:rPr lang="pl-PL" sz="2000" dirty="0" err="1"/>
              <a:t>definitions</a:t>
            </a:r>
            <a:r>
              <a:rPr lang="pl-PL" sz="2000" dirty="0"/>
              <a:t>. </a:t>
            </a:r>
          </a:p>
          <a:p>
            <a:pPr algn="just"/>
            <a:r>
              <a:rPr lang="en-US" sz="2000" dirty="0"/>
              <a:t>To start creating a game, you need to choose from 6 to 12 individual terms. </a:t>
            </a:r>
            <a:endParaRPr lang="pl-PL" sz="2000" dirty="0"/>
          </a:p>
          <a:p>
            <a:pPr algn="just"/>
            <a:r>
              <a:rPr lang="en-US" sz="2000" dirty="0"/>
              <a:t>You can also start with the quick select option at the bottom of the screen to start with random </a:t>
            </a:r>
            <a:r>
              <a:rPr lang="pl-PL" sz="2000" dirty="0" err="1"/>
              <a:t>terms</a:t>
            </a:r>
            <a:r>
              <a:rPr lang="en-US" sz="2000" dirty="0"/>
              <a:t>.</a:t>
            </a:r>
            <a:endParaRPr lang="pl-PL" sz="2000" dirty="0"/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732596EC-7849-DBA1-71BF-324A915438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02" t="57184" r="8581" b="9787"/>
          <a:stretch/>
        </p:blipFill>
        <p:spPr>
          <a:xfrm>
            <a:off x="8786269" y="328054"/>
            <a:ext cx="3120814" cy="673474"/>
          </a:xfrm>
          <a:prstGeom prst="rect">
            <a:avLst/>
          </a:prstGeom>
        </p:spPr>
      </p:pic>
      <p:grpSp>
        <p:nvGrpSpPr>
          <p:cNvPr id="32" name="Grupa 31">
            <a:extLst>
              <a:ext uri="{FF2B5EF4-FFF2-40B4-BE49-F238E27FC236}">
                <a16:creationId xmlns:a16="http://schemas.microsoft.com/office/drawing/2014/main" id="{E43E80F6-DE0E-667D-1945-CF7969417A4C}"/>
              </a:ext>
            </a:extLst>
          </p:cNvPr>
          <p:cNvGrpSpPr/>
          <p:nvPr/>
        </p:nvGrpSpPr>
        <p:grpSpPr>
          <a:xfrm>
            <a:off x="564719" y="2172716"/>
            <a:ext cx="5531281" cy="3418418"/>
            <a:chOff x="644605" y="2115091"/>
            <a:chExt cx="5531281" cy="3418418"/>
          </a:xfrm>
        </p:grpSpPr>
        <p:grpSp>
          <p:nvGrpSpPr>
            <p:cNvPr id="31" name="Grupa 30">
              <a:extLst>
                <a:ext uri="{FF2B5EF4-FFF2-40B4-BE49-F238E27FC236}">
                  <a16:creationId xmlns:a16="http://schemas.microsoft.com/office/drawing/2014/main" id="{CDC914E0-0D67-2EF4-AD43-FBA51EDDA1CD}"/>
                </a:ext>
              </a:extLst>
            </p:cNvPr>
            <p:cNvGrpSpPr/>
            <p:nvPr/>
          </p:nvGrpSpPr>
          <p:grpSpPr>
            <a:xfrm>
              <a:off x="644605" y="2115091"/>
              <a:ext cx="5531281" cy="3418418"/>
              <a:chOff x="644605" y="1606871"/>
              <a:chExt cx="5531281" cy="3418418"/>
            </a:xfrm>
          </p:grpSpPr>
          <p:grpSp>
            <p:nvGrpSpPr>
              <p:cNvPr id="25" name="Grupa 24">
                <a:extLst>
                  <a:ext uri="{FF2B5EF4-FFF2-40B4-BE49-F238E27FC236}">
                    <a16:creationId xmlns:a16="http://schemas.microsoft.com/office/drawing/2014/main" id="{857A2C54-2FE4-A4CA-E9F4-A0FFFB2E4CAB}"/>
                  </a:ext>
                </a:extLst>
              </p:cNvPr>
              <p:cNvGrpSpPr/>
              <p:nvPr/>
            </p:nvGrpSpPr>
            <p:grpSpPr>
              <a:xfrm>
                <a:off x="644605" y="1606871"/>
                <a:ext cx="5531281" cy="2870405"/>
                <a:chOff x="301628" y="1626569"/>
                <a:chExt cx="5531281" cy="2870405"/>
              </a:xfrm>
            </p:grpSpPr>
            <p:pic>
              <p:nvPicPr>
                <p:cNvPr id="6" name="Obraz 5">
                  <a:extLst>
                    <a:ext uri="{FF2B5EF4-FFF2-40B4-BE49-F238E27FC236}">
                      <a16:creationId xmlns:a16="http://schemas.microsoft.com/office/drawing/2014/main" id="{C19C4A8E-8C2C-4E5E-6198-0EE0B0A9C4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15512" t="15388" r="15566"/>
                <a:stretch/>
              </p:blipFill>
              <p:spPr>
                <a:xfrm>
                  <a:off x="301628" y="2105000"/>
                  <a:ext cx="5531281" cy="2391974"/>
                </a:xfrm>
                <a:prstGeom prst="rect">
                  <a:avLst/>
                </a:prstGeom>
              </p:spPr>
            </p:pic>
            <p:pic>
              <p:nvPicPr>
                <p:cNvPr id="24" name="Obraz 23">
                  <a:extLst>
                    <a:ext uri="{FF2B5EF4-FFF2-40B4-BE49-F238E27FC236}">
                      <a16:creationId xmlns:a16="http://schemas.microsoft.com/office/drawing/2014/main" id="{261FFAC8-9BE0-6AA5-8887-0628B67A21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1628" y="1626569"/>
                  <a:ext cx="5531281" cy="493330"/>
                </a:xfrm>
                <a:prstGeom prst="rect">
                  <a:avLst/>
                </a:prstGeom>
              </p:spPr>
            </p:pic>
          </p:grpSp>
          <p:pic>
            <p:nvPicPr>
              <p:cNvPr id="30" name="Obraz 29">
                <a:extLst>
                  <a:ext uri="{FF2B5EF4-FFF2-40B4-BE49-F238E27FC236}">
                    <a16:creationId xmlns:a16="http://schemas.microsoft.com/office/drawing/2014/main" id="{B6DB3FC0-3D7C-54FE-36B9-2EE71E97CE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4605" y="4477276"/>
                <a:ext cx="5531281" cy="548013"/>
              </a:xfrm>
              <a:prstGeom prst="rect">
                <a:avLst/>
              </a:prstGeom>
            </p:spPr>
          </p:pic>
        </p:grpSp>
        <p:sp>
          <p:nvSpPr>
            <p:cNvPr id="28" name="Prostokąt: zaokrąglone rogi 27">
              <a:extLst>
                <a:ext uri="{FF2B5EF4-FFF2-40B4-BE49-F238E27FC236}">
                  <a16:creationId xmlns:a16="http://schemas.microsoft.com/office/drawing/2014/main" id="{9BAAE74B-E726-250E-1EEB-CEC14652B2A1}"/>
                </a:ext>
              </a:extLst>
            </p:cNvPr>
            <p:cNvSpPr/>
            <p:nvPr/>
          </p:nvSpPr>
          <p:spPr>
            <a:xfrm>
              <a:off x="4500563" y="2159221"/>
              <a:ext cx="773112" cy="398462"/>
            </a:xfrm>
            <a:prstGeom prst="roundRect">
              <a:avLst>
                <a:gd name="adj" fmla="val 10215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9" name="Prostokąt 18">
            <a:extLst>
              <a:ext uri="{FF2B5EF4-FFF2-40B4-BE49-F238E27FC236}">
                <a16:creationId xmlns:a16="http://schemas.microsoft.com/office/drawing/2014/main" id="{362D240B-9555-E6C4-9A96-5F250F27E8C6}"/>
              </a:ext>
            </a:extLst>
          </p:cNvPr>
          <p:cNvSpPr/>
          <p:nvPr/>
        </p:nvSpPr>
        <p:spPr>
          <a:xfrm>
            <a:off x="564718" y="2172716"/>
            <a:ext cx="5531282" cy="341841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541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45AFE73B-4A85-4138-BBEB-1DE81DC712BB}"/>
              </a:ext>
            </a:extLst>
          </p:cNvPr>
          <p:cNvSpPr txBox="1">
            <a:spLocks/>
          </p:cNvSpPr>
          <p:nvPr/>
        </p:nvSpPr>
        <p:spPr>
          <a:xfrm>
            <a:off x="1603579" y="134921"/>
            <a:ext cx="2981739" cy="677879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000" dirty="0">
                <a:latin typeface="Franklin Gothic Heavy" panose="020B0903020102020204" pitchFamily="34" charset="0"/>
              </a:rPr>
              <a:t>QUIZLET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C872D8B-C1B3-44EA-84BB-3419AF72D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0" y="258417"/>
            <a:ext cx="861598" cy="86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70099AFC-9CAA-4869-A5AB-1A9A783654DD}"/>
              </a:ext>
            </a:extLst>
          </p:cNvPr>
          <p:cNvSpPr txBox="1">
            <a:spLocks/>
          </p:cNvSpPr>
          <p:nvPr/>
        </p:nvSpPr>
        <p:spPr>
          <a:xfrm>
            <a:off x="1603579" y="630758"/>
            <a:ext cx="5251381" cy="616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500" dirty="0">
                <a:latin typeface="+mn-lt"/>
                <a:hlinkClick r:id="rId3"/>
              </a:rPr>
              <a:t>https://quizlet.com/</a:t>
            </a:r>
            <a:endParaRPr lang="pl-PL" sz="2500" dirty="0">
              <a:latin typeface="+mn-lt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726F6CA9-CF59-4B1E-9625-2DF93A4FEFF9}"/>
              </a:ext>
            </a:extLst>
          </p:cNvPr>
          <p:cNvGrpSpPr/>
          <p:nvPr/>
        </p:nvGrpSpPr>
        <p:grpSpPr>
          <a:xfrm>
            <a:off x="521270" y="1266866"/>
            <a:ext cx="11311472" cy="90000"/>
            <a:chOff x="521270" y="1266866"/>
            <a:chExt cx="11311472" cy="90000"/>
          </a:xfrm>
        </p:grpSpPr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03B94128-DB2E-4CE4-88BB-896E7B80DB3B}"/>
                </a:ext>
              </a:extLst>
            </p:cNvPr>
            <p:cNvSpPr/>
            <p:nvPr/>
          </p:nvSpPr>
          <p:spPr>
            <a:xfrm>
              <a:off x="521270" y="1266866"/>
              <a:ext cx="3708000" cy="90000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393B4DD5-5410-4727-B479-D7DB50EE5612}"/>
                </a:ext>
              </a:extLst>
            </p:cNvPr>
            <p:cNvSpPr/>
            <p:nvPr/>
          </p:nvSpPr>
          <p:spPr>
            <a:xfrm>
              <a:off x="4323006" y="1266866"/>
              <a:ext cx="3708000" cy="90000"/>
            </a:xfrm>
            <a:prstGeom prst="rect">
              <a:avLst/>
            </a:prstGeom>
            <a:solidFill>
              <a:srgbClr val="425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26F79962-FD4A-4760-A55B-CF81242834AC}"/>
                </a:ext>
              </a:extLst>
            </p:cNvPr>
            <p:cNvSpPr/>
            <p:nvPr/>
          </p:nvSpPr>
          <p:spPr>
            <a:xfrm>
              <a:off x="8124742" y="1266866"/>
              <a:ext cx="3708000" cy="90000"/>
            </a:xfrm>
            <a:prstGeom prst="rect">
              <a:avLst/>
            </a:prstGeom>
            <a:solidFill>
              <a:srgbClr val="969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1EABED65-5EEB-494E-8B63-7762915E32A6}"/>
              </a:ext>
            </a:extLst>
          </p:cNvPr>
          <p:cNvSpPr txBox="1">
            <a:spLocks/>
          </p:cNvSpPr>
          <p:nvPr/>
        </p:nvSpPr>
        <p:spPr>
          <a:xfrm>
            <a:off x="6177006" y="473860"/>
            <a:ext cx="5680417" cy="609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8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  <a:ea typeface="+mj-ea"/>
                <a:cs typeface="+mj-cs"/>
              </a:rPr>
              <a:t>CHECKPOINT</a:t>
            </a: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732596EC-7849-DBA1-71BF-324A915438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02" t="57184" r="8581" b="9787"/>
          <a:stretch/>
        </p:blipFill>
        <p:spPr>
          <a:xfrm>
            <a:off x="8786269" y="328054"/>
            <a:ext cx="3120814" cy="673474"/>
          </a:xfrm>
          <a:prstGeom prst="rect">
            <a:avLst/>
          </a:prstGeom>
        </p:spPr>
      </p:pic>
      <p:sp>
        <p:nvSpPr>
          <p:cNvPr id="21" name="Symbol zastępczy zawartości 2">
            <a:extLst>
              <a:ext uri="{FF2B5EF4-FFF2-40B4-BE49-F238E27FC236}">
                <a16:creationId xmlns:a16="http://schemas.microsoft.com/office/drawing/2014/main" id="{4411DE44-167A-15FF-145E-DF55DD47236D}"/>
              </a:ext>
            </a:extLst>
          </p:cNvPr>
          <p:cNvSpPr txBox="1">
            <a:spLocks/>
          </p:cNvSpPr>
          <p:nvPr/>
        </p:nvSpPr>
        <p:spPr>
          <a:xfrm>
            <a:off x="3977746" y="1818284"/>
            <a:ext cx="7465844" cy="25308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2000" dirty="0"/>
              <a:t>S</a:t>
            </a:r>
            <a:r>
              <a:rPr lang="en-US" sz="2000" dirty="0" err="1"/>
              <a:t>tudents</a:t>
            </a:r>
            <a:r>
              <a:rPr lang="en-US" sz="2000" dirty="0"/>
              <a:t> will have to scan a QR code to join the game or they can go to </a:t>
            </a:r>
            <a:r>
              <a:rPr lang="en-US" sz="2000" dirty="0">
                <a:hlinkClick r:id="rId5"/>
              </a:rPr>
              <a:t>www.quizlet.live</a:t>
            </a:r>
            <a:r>
              <a:rPr lang="pl-PL" sz="2000" dirty="0"/>
              <a:t> </a:t>
            </a:r>
            <a:r>
              <a:rPr lang="en-US" sz="2000" dirty="0"/>
              <a:t>and enter the code at the top of the screen.</a:t>
            </a:r>
            <a:endParaRPr lang="pl-PL" sz="2000" dirty="0"/>
          </a:p>
          <a:p>
            <a:pPr algn="just"/>
            <a:r>
              <a:rPr lang="en-US" sz="2000" dirty="0"/>
              <a:t>You can preview the students who have already joined the game.</a:t>
            </a:r>
            <a:r>
              <a:rPr lang="pl-PL" sz="2000" dirty="0"/>
              <a:t> </a:t>
            </a:r>
            <a:r>
              <a:rPr lang="en-US" sz="2000" dirty="0"/>
              <a:t>To start a game, at least 2 students must join.</a:t>
            </a:r>
            <a:endParaRPr lang="pl-P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pl-P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gameplay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will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start </a:t>
            </a:r>
            <a:r>
              <a:rPr lang="pl-P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when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click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</a:t>
            </a:r>
            <a:r>
              <a:rPr lang="pl-P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Create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activity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l-PL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button</a:t>
            </a:r>
            <a:r>
              <a:rPr lang="pl-PL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.  </a:t>
            </a:r>
            <a:endParaRPr lang="pl-PL" sz="2000" dirty="0"/>
          </a:p>
        </p:txBody>
      </p:sp>
      <p:pic>
        <p:nvPicPr>
          <p:cNvPr id="26" name="Obraz 25">
            <a:extLst>
              <a:ext uri="{FF2B5EF4-FFF2-40B4-BE49-F238E27FC236}">
                <a16:creationId xmlns:a16="http://schemas.microsoft.com/office/drawing/2014/main" id="{0B14BDC4-7468-B383-BFC4-B622306CEC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96" r="3950"/>
          <a:stretch/>
        </p:blipFill>
        <p:spPr>
          <a:xfrm>
            <a:off x="965200" y="1544952"/>
            <a:ext cx="2565400" cy="47993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DDB5A40-129F-ADAE-F695-E569678DD2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409" y="4349087"/>
            <a:ext cx="5766518" cy="154256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7942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45AFE73B-4A85-4138-BBEB-1DE81DC712BB}"/>
              </a:ext>
            </a:extLst>
          </p:cNvPr>
          <p:cNvSpPr txBox="1">
            <a:spLocks/>
          </p:cNvSpPr>
          <p:nvPr/>
        </p:nvSpPr>
        <p:spPr>
          <a:xfrm>
            <a:off x="1603579" y="134921"/>
            <a:ext cx="2981739" cy="677879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4000" dirty="0">
                <a:latin typeface="Franklin Gothic Heavy" panose="020B0903020102020204" pitchFamily="34" charset="0"/>
              </a:rPr>
              <a:t>QUIZLET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C872D8B-C1B3-44EA-84BB-3419AF72D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0" y="258417"/>
            <a:ext cx="861598" cy="86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70099AFC-9CAA-4869-A5AB-1A9A783654DD}"/>
              </a:ext>
            </a:extLst>
          </p:cNvPr>
          <p:cNvSpPr txBox="1">
            <a:spLocks/>
          </p:cNvSpPr>
          <p:nvPr/>
        </p:nvSpPr>
        <p:spPr>
          <a:xfrm>
            <a:off x="1603579" y="630758"/>
            <a:ext cx="5251381" cy="616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500" dirty="0">
                <a:latin typeface="+mn-lt"/>
                <a:hlinkClick r:id="rId3"/>
              </a:rPr>
              <a:t>https://quizlet.com/</a:t>
            </a:r>
            <a:endParaRPr lang="pl-PL" sz="2500" dirty="0">
              <a:latin typeface="+mn-lt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726F6CA9-CF59-4B1E-9625-2DF93A4FEFF9}"/>
              </a:ext>
            </a:extLst>
          </p:cNvPr>
          <p:cNvGrpSpPr/>
          <p:nvPr/>
        </p:nvGrpSpPr>
        <p:grpSpPr>
          <a:xfrm>
            <a:off x="521270" y="1266866"/>
            <a:ext cx="11311472" cy="90000"/>
            <a:chOff x="521270" y="1266866"/>
            <a:chExt cx="11311472" cy="90000"/>
          </a:xfrm>
        </p:grpSpPr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id="{03B94128-DB2E-4CE4-88BB-896E7B80DB3B}"/>
                </a:ext>
              </a:extLst>
            </p:cNvPr>
            <p:cNvSpPr/>
            <p:nvPr/>
          </p:nvSpPr>
          <p:spPr>
            <a:xfrm>
              <a:off x="521270" y="1266866"/>
              <a:ext cx="3708000" cy="90000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393B4DD5-5410-4727-B479-D7DB50EE5612}"/>
                </a:ext>
              </a:extLst>
            </p:cNvPr>
            <p:cNvSpPr/>
            <p:nvPr/>
          </p:nvSpPr>
          <p:spPr>
            <a:xfrm>
              <a:off x="4323006" y="1266866"/>
              <a:ext cx="3708000" cy="90000"/>
            </a:xfrm>
            <a:prstGeom prst="rect">
              <a:avLst/>
            </a:prstGeom>
            <a:solidFill>
              <a:srgbClr val="425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26F79962-FD4A-4760-A55B-CF81242834AC}"/>
                </a:ext>
              </a:extLst>
            </p:cNvPr>
            <p:cNvSpPr/>
            <p:nvPr/>
          </p:nvSpPr>
          <p:spPr>
            <a:xfrm>
              <a:off x="8124742" y="1266866"/>
              <a:ext cx="3708000" cy="90000"/>
            </a:xfrm>
            <a:prstGeom prst="rect">
              <a:avLst/>
            </a:prstGeom>
            <a:solidFill>
              <a:srgbClr val="969F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1EABED65-5EEB-494E-8B63-7762915E32A6}"/>
              </a:ext>
            </a:extLst>
          </p:cNvPr>
          <p:cNvSpPr txBox="1">
            <a:spLocks/>
          </p:cNvSpPr>
          <p:nvPr/>
        </p:nvSpPr>
        <p:spPr>
          <a:xfrm>
            <a:off x="6177006" y="473860"/>
            <a:ext cx="5680417" cy="609048"/>
          </a:xfrm>
          <a:prstGeom prst="rect">
            <a:avLst/>
          </a:prstGeom>
        </p:spPr>
        <p:txBody>
          <a:bodyPr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l-PL" sz="28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Heavy" panose="020B0903020102020204" pitchFamily="34" charset="0"/>
                <a:ea typeface="+mj-ea"/>
                <a:cs typeface="+mj-cs"/>
              </a:rPr>
              <a:t>CHECKPOINT</a:t>
            </a:r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732596EC-7849-DBA1-71BF-324A915438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02" t="57184" r="8581" b="9787"/>
          <a:stretch/>
        </p:blipFill>
        <p:spPr>
          <a:xfrm>
            <a:off x="8786269" y="328054"/>
            <a:ext cx="3120814" cy="673474"/>
          </a:xfrm>
          <a:prstGeom prst="rect">
            <a:avLst/>
          </a:prstGeom>
        </p:spPr>
      </p:pic>
      <p:sp>
        <p:nvSpPr>
          <p:cNvPr id="21" name="Symbol zastępczy zawartości 2">
            <a:extLst>
              <a:ext uri="{FF2B5EF4-FFF2-40B4-BE49-F238E27FC236}">
                <a16:creationId xmlns:a16="http://schemas.microsoft.com/office/drawing/2014/main" id="{4411DE44-167A-15FF-145E-DF55DD47236D}"/>
              </a:ext>
            </a:extLst>
          </p:cNvPr>
          <p:cNvSpPr txBox="1">
            <a:spLocks/>
          </p:cNvSpPr>
          <p:nvPr/>
        </p:nvSpPr>
        <p:spPr>
          <a:xfrm>
            <a:off x="6959600" y="1818284"/>
            <a:ext cx="4946400" cy="45658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l-PL" sz="2000" dirty="0"/>
          </a:p>
          <a:p>
            <a:pPr algn="just"/>
            <a:r>
              <a:rPr lang="en-US" sz="2000" dirty="0"/>
              <a:t>During the game, students answer questions. </a:t>
            </a:r>
            <a:endParaRPr lang="pl-PL" sz="2000" dirty="0"/>
          </a:p>
          <a:p>
            <a:pPr algn="just"/>
            <a:r>
              <a:rPr lang="en-US" sz="2000" dirty="0"/>
              <a:t>They have 20 seconds to answer.</a:t>
            </a:r>
            <a:endParaRPr lang="pl-PL" sz="2000" dirty="0"/>
          </a:p>
          <a:p>
            <a:pPr algn="just"/>
            <a:r>
              <a:rPr lang="en-US" sz="2000" dirty="0"/>
              <a:t>You can </a:t>
            </a:r>
            <a:r>
              <a:rPr lang="pl-PL" sz="2000" dirty="0" err="1"/>
              <a:t>see</a:t>
            </a:r>
            <a:r>
              <a:rPr lang="pl-PL" sz="2000" dirty="0"/>
              <a:t> </a:t>
            </a:r>
            <a:r>
              <a:rPr lang="pl-PL" sz="2000" dirty="0" err="1"/>
              <a:t>how</a:t>
            </a:r>
            <a:r>
              <a:rPr lang="pl-PL" sz="2000" dirty="0"/>
              <a:t> </a:t>
            </a:r>
            <a:r>
              <a:rPr lang="pl-PL" sz="2000" dirty="0" err="1"/>
              <a:t>many</a:t>
            </a:r>
            <a:r>
              <a:rPr lang="pl-PL" sz="2000" dirty="0"/>
              <a:t> </a:t>
            </a:r>
            <a:r>
              <a:rPr lang="pl-PL" sz="2000" dirty="0" err="1"/>
              <a:t>students</a:t>
            </a:r>
            <a:r>
              <a:rPr lang="pl-PL" sz="2000" dirty="0"/>
              <a:t> </a:t>
            </a:r>
            <a:r>
              <a:rPr lang="pl-PL" sz="2000" dirty="0" err="1"/>
              <a:t>responded</a:t>
            </a:r>
            <a:r>
              <a:rPr lang="pl-PL" sz="2000" dirty="0"/>
              <a:t> to the </a:t>
            </a:r>
            <a:r>
              <a:rPr lang="pl-PL" sz="2000" dirty="0" err="1"/>
              <a:t>questions</a:t>
            </a:r>
            <a:r>
              <a:rPr lang="pl-PL" sz="2000" dirty="0"/>
              <a:t>.</a:t>
            </a:r>
          </a:p>
          <a:p>
            <a:pPr algn="just"/>
            <a:endParaRPr lang="pl-PL" sz="2000" dirty="0"/>
          </a:p>
          <a:p>
            <a:pPr marL="0" indent="0" algn="just">
              <a:buNone/>
            </a:pPr>
            <a:endParaRPr lang="pl-PL" sz="2000" dirty="0"/>
          </a:p>
          <a:p>
            <a:pPr algn="just"/>
            <a:endParaRPr lang="pl-PL" sz="2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CCE3606-424B-D9CD-6150-2C740532E8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55"/>
          <a:stretch/>
        </p:blipFill>
        <p:spPr>
          <a:xfrm>
            <a:off x="521271" y="1574081"/>
            <a:ext cx="5946728" cy="461335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7448366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1407</TotalTime>
  <Words>784</Words>
  <Application>Microsoft Office PowerPoint</Application>
  <PresentationFormat>Panoramiczny</PresentationFormat>
  <Paragraphs>79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9" baseType="lpstr">
      <vt:lpstr>Calibri</vt:lpstr>
      <vt:lpstr>Franklin Gothic Heavy</vt:lpstr>
      <vt:lpstr>Arial</vt:lpstr>
      <vt:lpstr>Calibri Light</vt:lpstr>
      <vt:lpstr>Wingdings 2</vt:lpstr>
      <vt:lpstr>hurme_no2-webfont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Szymusik</dc:creator>
  <cp:lastModifiedBy>Jacek Jakieła</cp:lastModifiedBy>
  <cp:revision>179</cp:revision>
  <dcterms:created xsi:type="dcterms:W3CDTF">2022-04-19T08:34:59Z</dcterms:created>
  <dcterms:modified xsi:type="dcterms:W3CDTF">2023-03-22T11:00:36Z</dcterms:modified>
</cp:coreProperties>
</file>