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3" r:id="rId7"/>
    <p:sldId id="261" r:id="rId8"/>
    <p:sldId id="262" r:id="rId9"/>
    <p:sldId id="260" r:id="rId10"/>
    <p:sldId id="264"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86" d="100"/>
          <a:sy n="86" d="100"/>
        </p:scale>
        <p:origin x="45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2513E4-CC73-4601-A27D-978F6E8E7F5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03FFAD9-EE05-4AD3-A409-4247D719DA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29D13C0-395B-4496-A81A-B6FD7DFB2DAB}"/>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36B24130-74A7-4487-8B95-D46644F7D3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52A042D-D972-40D0-8EE2-FCDD4E032015}"/>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16051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D6FFFF-7974-412A-8F44-C481D279F7B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AD1F470-2FCC-4F45-99B1-E13C170A0D0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CD105FB-D952-4C9B-8D72-DCF44FFBD911}"/>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0C9EE63F-9663-453D-B552-F47639E0849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9F186FC-E05A-44DC-8CDF-9437C02067E8}"/>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151023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AB47EA1-8B6B-4472-9BFC-57A9E84694C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245A008-CF69-4C30-8C86-C128C6DB04F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01C11DF-CEEB-4797-9362-91896B6378B3}"/>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93F024FA-FC5D-490F-9A92-FBDFAEBE5E5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1B582A-3F55-4CFC-A20C-27D1DBACBD89}"/>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64833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B0F1A-FAC1-4EDE-94EE-FBD2774D6E3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AEA5EC9-0C88-4650-B4AE-AF5AA9523F5B}"/>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8CF9296-AD64-4E4A-BA45-C8BB90E8C01D}"/>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DDBB9E4F-51B8-4887-ADD8-248D045DC24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8FAEF9C-5D9C-4491-AAD7-A2AB233B3D6B}"/>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117880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548947-009C-46D7-83FE-2481C4D3798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9417AC0-4F25-4706-8362-B65F69B7D1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236DAB4-1377-4B31-88B8-CC5D5A9B5DA7}"/>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323905F5-75F2-48A3-9B91-82AAAFFCF69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0CE7BB0-1AD5-434A-8477-ACF06F2625D3}"/>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225120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2EB7E9-88A6-4845-9DA9-C98350A7D88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2199529-0155-4FA2-AD79-3BFA90399B3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60C2616-77EA-44DD-AAEC-5E6CDDC19D74}"/>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0735607-399B-47FF-9CB2-1EAC320DA111}"/>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6" name="Symbol zastępczy stopki 5">
            <a:extLst>
              <a:ext uri="{FF2B5EF4-FFF2-40B4-BE49-F238E27FC236}">
                <a16:creationId xmlns:a16="http://schemas.microsoft.com/office/drawing/2014/main" id="{18EB8CA5-216C-4EDA-A949-61B0821F59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3E9DA07-0DDB-46DC-844D-906BBF879E09}"/>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188663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0C409-3066-4AC4-9214-57B67C2050F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BB4CA6F-1F4F-4761-B738-7B1F34E0F3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46D376C6-A141-40F5-9C42-F5172B56858D}"/>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80DF6B9-7AA6-465F-824A-77C7A9749E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0B01DA8F-28DD-4E20-BD96-48F3AE9ABEC4}"/>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8C70CD7-5F30-47B5-85A1-A35BFA32FC07}"/>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8" name="Symbol zastępczy stopki 7">
            <a:extLst>
              <a:ext uri="{FF2B5EF4-FFF2-40B4-BE49-F238E27FC236}">
                <a16:creationId xmlns:a16="http://schemas.microsoft.com/office/drawing/2014/main" id="{5639C002-E03B-434F-AF60-41E6FB0D37E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3611A1C-3908-4748-BFA6-F09DCB854691}"/>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316364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4F883E-E8B7-467E-95BF-5C42D9ED4BB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4E5DF2E-3040-41DC-985A-4C7893939929}"/>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4" name="Symbol zastępczy stopki 3">
            <a:extLst>
              <a:ext uri="{FF2B5EF4-FFF2-40B4-BE49-F238E27FC236}">
                <a16:creationId xmlns:a16="http://schemas.microsoft.com/office/drawing/2014/main" id="{76FA5D3C-A8A0-4E25-AB4C-BA1E207DC72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8C07F4C-4F5C-43AB-827F-3E41CD9A410A}"/>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220207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A968DE8-1C86-4E07-B7EE-1E8270B0A8E4}"/>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3" name="Symbol zastępczy stopki 2">
            <a:extLst>
              <a:ext uri="{FF2B5EF4-FFF2-40B4-BE49-F238E27FC236}">
                <a16:creationId xmlns:a16="http://schemas.microsoft.com/office/drawing/2014/main" id="{8CBC98D7-435B-43B3-A811-49CB26372A5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87B058B-2E2F-4A17-94E0-D3BB0E652891}"/>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277826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6B21D-9128-4A97-9D1D-63258658B0D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498F237-3CFD-4F73-809F-17FCE75D63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50EAEF9-DF13-442A-A024-AC1D79E65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0C58BBBE-F45D-4C2C-93B7-E9A30836222A}"/>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6" name="Symbol zastępczy stopki 5">
            <a:extLst>
              <a:ext uri="{FF2B5EF4-FFF2-40B4-BE49-F238E27FC236}">
                <a16:creationId xmlns:a16="http://schemas.microsoft.com/office/drawing/2014/main" id="{106B211C-5CC7-411A-8134-C4ED0C79C86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90A043F-D1EB-472C-8B50-6506ED75A5F7}"/>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215118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D310C9-59FF-470C-8A5C-96D22F09C9B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EF840E8-9AA8-4F0F-BA6F-96C82B204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3E2D496-5B64-4216-97B0-6951CC832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D88CAD9-B0B1-43B7-9BD6-E510A44E9FA6}"/>
              </a:ext>
            </a:extLst>
          </p:cNvPr>
          <p:cNvSpPr>
            <a:spLocks noGrp="1"/>
          </p:cNvSpPr>
          <p:nvPr>
            <p:ph type="dt" sz="half" idx="10"/>
          </p:nvPr>
        </p:nvSpPr>
        <p:spPr/>
        <p:txBody>
          <a:bodyPr/>
          <a:lstStyle/>
          <a:p>
            <a:fld id="{092AD2AD-8EB5-49D8-8F60-1A44F83A159B}" type="datetimeFigureOut">
              <a:rPr lang="pl-PL" smtClean="0"/>
              <a:t>21.03.2023</a:t>
            </a:fld>
            <a:endParaRPr lang="pl-PL"/>
          </a:p>
        </p:txBody>
      </p:sp>
      <p:sp>
        <p:nvSpPr>
          <p:cNvPr id="6" name="Symbol zastępczy stopki 5">
            <a:extLst>
              <a:ext uri="{FF2B5EF4-FFF2-40B4-BE49-F238E27FC236}">
                <a16:creationId xmlns:a16="http://schemas.microsoft.com/office/drawing/2014/main" id="{3105378D-1D48-4477-9330-227D631817B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8F8DC24-15F9-4717-B3C1-178137AAD03C}"/>
              </a:ext>
            </a:extLst>
          </p:cNvPr>
          <p:cNvSpPr>
            <a:spLocks noGrp="1"/>
          </p:cNvSpPr>
          <p:nvPr>
            <p:ph type="sldNum" sz="quarter" idx="12"/>
          </p:nvPr>
        </p:nvSpPr>
        <p:spPr/>
        <p:txBody>
          <a:bodyPr/>
          <a:lstStyle/>
          <a:p>
            <a:fld id="{954E6194-A3D9-4B20-BF58-B013889DDD22}" type="slidenum">
              <a:rPr lang="pl-PL" smtClean="0"/>
              <a:t>‹#›</a:t>
            </a:fld>
            <a:endParaRPr lang="pl-PL"/>
          </a:p>
        </p:txBody>
      </p:sp>
    </p:spTree>
    <p:extLst>
      <p:ext uri="{BB962C8B-B14F-4D97-AF65-F5344CB8AC3E}">
        <p14:creationId xmlns:p14="http://schemas.microsoft.com/office/powerpoint/2010/main" val="13828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D7770CB-1302-4412-A89A-1F422369C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C0754DE-C10F-44B9-AF4F-5A31D0BBB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9B97D37-892F-4404-A2E1-8881F489FD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AD2AD-8EB5-49D8-8F60-1A44F83A159B}" type="datetimeFigureOut">
              <a:rPr lang="pl-PL" smtClean="0"/>
              <a:t>21.03.2023</a:t>
            </a:fld>
            <a:endParaRPr lang="pl-PL"/>
          </a:p>
        </p:txBody>
      </p:sp>
      <p:sp>
        <p:nvSpPr>
          <p:cNvPr id="5" name="Symbol zastępczy stopki 4">
            <a:extLst>
              <a:ext uri="{FF2B5EF4-FFF2-40B4-BE49-F238E27FC236}">
                <a16:creationId xmlns:a16="http://schemas.microsoft.com/office/drawing/2014/main" id="{7C4C28D7-C9A7-48D9-A5F1-4BF8FC5DC7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6A49C47-7139-4F62-9127-E48D8CE242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E6194-A3D9-4B20-BF58-B013889DDD22}" type="slidenum">
              <a:rPr lang="pl-PL" smtClean="0"/>
              <a:t>‹#›</a:t>
            </a:fld>
            <a:endParaRPr lang="pl-PL"/>
          </a:p>
        </p:txBody>
      </p:sp>
    </p:spTree>
    <p:extLst>
      <p:ext uri="{BB962C8B-B14F-4D97-AF65-F5344CB8AC3E}">
        <p14:creationId xmlns:p14="http://schemas.microsoft.com/office/powerpoint/2010/main" val="156627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7L1-0DOGHDY" TargetMode="External"/><Relationship Id="rId2" Type="http://schemas.openxmlformats.org/officeDocument/2006/relationships/hyperlink" Target="https://www.youtube.com/watch?v=pULLAEmhSho&amp;t=389s" TargetMode="External"/><Relationship Id="rId1" Type="http://schemas.openxmlformats.org/officeDocument/2006/relationships/slideLayout" Target="../slideLayouts/slideLayout2.xml"/><Relationship Id="rId5" Type="http://schemas.openxmlformats.org/officeDocument/2006/relationships/hyperlink" Target="https://www.youtube.com/watch?v=AujOrJof4Mc" TargetMode="External"/><Relationship Id="rId4" Type="http://schemas.openxmlformats.org/officeDocument/2006/relationships/hyperlink" Target="https://www.youtube.com/watch?v=3AY0_Pfbcd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iro.com/"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1F1F6D-E896-43B4-B207-D3B734FE81ED}"/>
              </a:ext>
            </a:extLst>
          </p:cNvPr>
          <p:cNvSpPr>
            <a:spLocks noGrp="1"/>
          </p:cNvSpPr>
          <p:nvPr>
            <p:ph type="ctrTitle"/>
          </p:nvPr>
        </p:nvSpPr>
        <p:spPr>
          <a:xfrm>
            <a:off x="1524000" y="1122363"/>
            <a:ext cx="9316510" cy="2387600"/>
          </a:xfrm>
        </p:spPr>
        <p:txBody>
          <a:bodyPr/>
          <a:lstStyle/>
          <a:p>
            <a:r>
              <a:rPr lang="pl-PL" dirty="0"/>
              <a:t>MIRO</a:t>
            </a:r>
          </a:p>
        </p:txBody>
      </p:sp>
      <p:sp>
        <p:nvSpPr>
          <p:cNvPr id="3" name="Podtytuł 2">
            <a:extLst>
              <a:ext uri="{FF2B5EF4-FFF2-40B4-BE49-F238E27FC236}">
                <a16:creationId xmlns:a16="http://schemas.microsoft.com/office/drawing/2014/main" id="{075687E8-6ECD-4BE4-9120-74BB9802DCFE}"/>
              </a:ext>
            </a:extLst>
          </p:cNvPr>
          <p:cNvSpPr>
            <a:spLocks noGrp="1"/>
          </p:cNvSpPr>
          <p:nvPr>
            <p:ph type="subTitle" idx="1"/>
          </p:nvPr>
        </p:nvSpPr>
        <p:spPr>
          <a:xfrm>
            <a:off x="1523999" y="3602038"/>
            <a:ext cx="9316509" cy="1655762"/>
          </a:xfrm>
        </p:spPr>
        <p:txBody>
          <a:bodyPr/>
          <a:lstStyle/>
          <a:p>
            <a:r>
              <a:rPr lang="pl-PL" dirty="0"/>
              <a:t>www.miro.com</a:t>
            </a:r>
          </a:p>
        </p:txBody>
      </p:sp>
      <p:pic>
        <p:nvPicPr>
          <p:cNvPr id="4" name="Obraz 3">
            <a:extLst>
              <a:ext uri="{FF2B5EF4-FFF2-40B4-BE49-F238E27FC236}">
                <a16:creationId xmlns:a16="http://schemas.microsoft.com/office/drawing/2014/main" id="{581E7452-DF80-47F2-88B6-A67F328C5B30}"/>
              </a:ext>
            </a:extLst>
          </p:cNvPr>
          <p:cNvPicPr>
            <a:picLocks noChangeAspect="1"/>
          </p:cNvPicPr>
          <p:nvPr/>
        </p:nvPicPr>
        <p:blipFill>
          <a:blip r:embed="rId2"/>
          <a:stretch>
            <a:fillRect/>
          </a:stretch>
        </p:blipFill>
        <p:spPr>
          <a:xfrm>
            <a:off x="7890833" y="1954161"/>
            <a:ext cx="2949677" cy="2949677"/>
          </a:xfrm>
          <a:prstGeom prst="rect">
            <a:avLst/>
          </a:prstGeom>
        </p:spPr>
      </p:pic>
    </p:spTree>
    <p:extLst>
      <p:ext uri="{BB962C8B-B14F-4D97-AF65-F5344CB8AC3E}">
        <p14:creationId xmlns:p14="http://schemas.microsoft.com/office/powerpoint/2010/main" val="413260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p:txBody>
          <a:bodyPr/>
          <a:lstStyle/>
          <a:p>
            <a:r>
              <a:rPr lang="en-US" dirty="0">
                <a:latin typeface="Tw Cen MT" panose="020B0602020104020603" pitchFamily="34" charset="-18"/>
              </a:rPr>
              <a:t>Useful Videos</a:t>
            </a:r>
          </a:p>
        </p:txBody>
      </p:sp>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a:xfrm>
            <a:off x="838200" y="1357745"/>
            <a:ext cx="10515600" cy="4819218"/>
          </a:xfrm>
        </p:spPr>
        <p:txBody>
          <a:bodyPr>
            <a:normAutofit lnSpcReduction="10000"/>
          </a:bodyPr>
          <a:lstStyle/>
          <a:p>
            <a:r>
              <a:rPr lang="pl-PL" dirty="0" err="1">
                <a:latin typeface="Tw Cen MT" panose="020B0602020104020603" pitchFamily="34" charset="-18"/>
                <a:hlinkClick r:id="rId2" tooltip="Getting Started with Miro">
                  <a:extLst>
                    <a:ext uri="{A12FA001-AC4F-418D-AE19-62706E023703}">
                      <ahyp:hlinkClr xmlns:ahyp="http://schemas.microsoft.com/office/drawing/2018/hyperlinkcolor" val="tx"/>
                    </a:ext>
                  </a:extLst>
                </a:hlinkClick>
              </a:rPr>
              <a:t>Getting</a:t>
            </a:r>
            <a:r>
              <a:rPr lang="pl-PL" dirty="0">
                <a:latin typeface="Tw Cen MT" panose="020B0602020104020603" pitchFamily="34" charset="-18"/>
                <a:hlinkClick r:id="rId2" tooltip="Getting Started with Miro">
                  <a:extLst>
                    <a:ext uri="{A12FA001-AC4F-418D-AE19-62706E023703}">
                      <ahyp:hlinkClr xmlns:ahyp="http://schemas.microsoft.com/office/drawing/2018/hyperlinkcolor" val="tx"/>
                    </a:ext>
                  </a:extLst>
                </a:hlinkClick>
              </a:rPr>
              <a:t> </a:t>
            </a:r>
            <a:r>
              <a:rPr lang="pl-PL" dirty="0" err="1">
                <a:latin typeface="Tw Cen MT" panose="020B0602020104020603" pitchFamily="34" charset="-18"/>
                <a:hlinkClick r:id="rId2" tooltip="Getting Started with Miro">
                  <a:extLst>
                    <a:ext uri="{A12FA001-AC4F-418D-AE19-62706E023703}">
                      <ahyp:hlinkClr xmlns:ahyp="http://schemas.microsoft.com/office/drawing/2018/hyperlinkcolor" val="tx"/>
                    </a:ext>
                  </a:extLst>
                </a:hlinkClick>
              </a:rPr>
              <a:t>Started</a:t>
            </a:r>
            <a:r>
              <a:rPr lang="pl-PL" dirty="0">
                <a:latin typeface="Tw Cen MT" panose="020B0602020104020603" pitchFamily="34" charset="-18"/>
                <a:hlinkClick r:id="rId2" tooltip="Getting Started with Miro">
                  <a:extLst>
                    <a:ext uri="{A12FA001-AC4F-418D-AE19-62706E023703}">
                      <ahyp:hlinkClr xmlns:ahyp="http://schemas.microsoft.com/office/drawing/2018/hyperlinkcolor" val="tx"/>
                    </a:ext>
                  </a:extLst>
                </a:hlinkClick>
              </a:rPr>
              <a:t> with Miro</a:t>
            </a:r>
            <a:br>
              <a:rPr lang="pl-PL" dirty="0">
                <a:latin typeface="Tw Cen MT" panose="020B0602020104020603" pitchFamily="34" charset="-18"/>
              </a:rPr>
            </a:br>
            <a:r>
              <a:rPr lang="pl-PL" dirty="0">
                <a:latin typeface="Tw Cen MT" panose="020B0602020104020603" pitchFamily="34" charset="-18"/>
                <a:hlinkClick r:id="rId2"/>
              </a:rPr>
              <a:t>https://www.youtube.com/watch?v=pULLAEmhSho&amp;t=389s</a:t>
            </a:r>
            <a:endParaRPr lang="pl-PL" dirty="0">
              <a:latin typeface="Tw Cen MT" panose="020B0602020104020603" pitchFamily="34" charset="-18"/>
            </a:endParaRPr>
          </a:p>
          <a:p>
            <a:endParaRPr lang="pl-PL" dirty="0">
              <a:latin typeface="Tw Cen MT" panose="020B0602020104020603" pitchFamily="34" charset="-18"/>
            </a:endParaRPr>
          </a:p>
          <a:p>
            <a:r>
              <a:rPr lang="en-US" dirty="0">
                <a:latin typeface="Tw Cen MT" panose="020B0602020104020603" pitchFamily="34" charset="-18"/>
                <a:hlinkClick r:id="rId3" tooltip="Board Basics: Making Your First Miro Board">
                  <a:extLst>
                    <a:ext uri="{A12FA001-AC4F-418D-AE19-62706E023703}">
                      <ahyp:hlinkClr xmlns:ahyp="http://schemas.microsoft.com/office/drawing/2018/hyperlinkcolor" val="tx"/>
                    </a:ext>
                  </a:extLst>
                </a:hlinkClick>
              </a:rPr>
              <a:t>Board Basics: Making Your First Miro Board</a:t>
            </a:r>
            <a:br>
              <a:rPr lang="pl-PL" dirty="0">
                <a:latin typeface="Tw Cen MT" panose="020B0602020104020603" pitchFamily="34" charset="-18"/>
              </a:rPr>
            </a:br>
            <a:r>
              <a:rPr lang="pl-PL" dirty="0">
                <a:latin typeface="Tw Cen MT" panose="020B0602020104020603" pitchFamily="34" charset="-18"/>
                <a:hlinkClick r:id="rId3"/>
              </a:rPr>
              <a:t>https://www.youtube.com/watch?v=7L1-0DOGHDY</a:t>
            </a:r>
            <a:endParaRPr lang="pl-PL" dirty="0">
              <a:latin typeface="Tw Cen MT" panose="020B0602020104020603" pitchFamily="34" charset="-18"/>
            </a:endParaRPr>
          </a:p>
          <a:p>
            <a:endParaRPr lang="pl-PL" dirty="0">
              <a:latin typeface="Tw Cen MT" panose="020B0602020104020603" pitchFamily="34" charset="-18"/>
            </a:endParaRPr>
          </a:p>
          <a:p>
            <a:r>
              <a:rPr lang="en-US" dirty="0">
                <a:latin typeface="Tw Cen MT" panose="020B0602020104020603" pitchFamily="34" charset="-18"/>
                <a:hlinkClick r:id="rId4" tooltip="Miro – Work better with online whiteboards">
                  <a:extLst>
                    <a:ext uri="{A12FA001-AC4F-418D-AE19-62706E023703}">
                      <ahyp:hlinkClr xmlns:ahyp="http://schemas.microsoft.com/office/drawing/2018/hyperlinkcolor" val="tx"/>
                    </a:ext>
                  </a:extLst>
                </a:hlinkClick>
              </a:rPr>
              <a:t>Miro – Work better with online whiteboards</a:t>
            </a:r>
            <a:br>
              <a:rPr lang="pl-PL" dirty="0">
                <a:latin typeface="Tw Cen MT" panose="020B0602020104020603" pitchFamily="34" charset="-18"/>
              </a:rPr>
            </a:br>
            <a:r>
              <a:rPr lang="pl-PL" dirty="0">
                <a:latin typeface="Tw Cen MT" panose="020B0602020104020603" pitchFamily="34" charset="-18"/>
                <a:hlinkClick r:id="rId4"/>
              </a:rPr>
              <a:t>https://www.youtube.com/watch?v=3AY0_Pfbcdw</a:t>
            </a:r>
            <a:endParaRPr lang="pl-PL" dirty="0">
              <a:latin typeface="Tw Cen MT" panose="020B0602020104020603" pitchFamily="34" charset="-18"/>
            </a:endParaRPr>
          </a:p>
          <a:p>
            <a:endParaRPr lang="pl-PL" dirty="0">
              <a:latin typeface="Tw Cen MT" panose="020B0602020104020603" pitchFamily="34" charset="-18"/>
            </a:endParaRPr>
          </a:p>
          <a:p>
            <a:r>
              <a:rPr lang="en-US" dirty="0">
                <a:latin typeface="Tw Cen MT" panose="020B0602020104020603" pitchFamily="34" charset="-18"/>
                <a:hlinkClick r:id="rId5" tooltip="How to Add Gamification to Your Facilitation">
                  <a:extLst>
                    <a:ext uri="{A12FA001-AC4F-418D-AE19-62706E023703}">
                      <ahyp:hlinkClr xmlns:ahyp="http://schemas.microsoft.com/office/drawing/2018/hyperlinkcolor" val="tx"/>
                    </a:ext>
                  </a:extLst>
                </a:hlinkClick>
              </a:rPr>
              <a:t>How to Add Gamification to Your Facilitation</a:t>
            </a:r>
            <a:br>
              <a:rPr lang="pl-PL" dirty="0">
                <a:latin typeface="Tw Cen MT" panose="020B0602020104020603" pitchFamily="34" charset="-18"/>
              </a:rPr>
            </a:br>
            <a:r>
              <a:rPr lang="pl-PL" dirty="0">
                <a:latin typeface="Tw Cen MT" panose="020B0602020104020603" pitchFamily="34" charset="-18"/>
                <a:hlinkClick r:id="rId5"/>
              </a:rPr>
              <a:t>https://www.youtube.com/watch?v=AujOrJof4Mc</a:t>
            </a:r>
            <a:endParaRPr lang="pl-PL" dirty="0">
              <a:latin typeface="Tw Cen MT" panose="020B0602020104020603" pitchFamily="34" charset="-18"/>
            </a:endParaRPr>
          </a:p>
          <a:p>
            <a:endParaRPr lang="pl-PL" dirty="0">
              <a:latin typeface="Tw Cen MT" panose="020B0602020104020603" pitchFamily="34" charset="-18"/>
            </a:endParaRPr>
          </a:p>
          <a:p>
            <a:endParaRPr lang="pl-PL" dirty="0">
              <a:latin typeface="Tw Cen MT" panose="020B0602020104020603" pitchFamily="34" charset="-18"/>
            </a:endParaRPr>
          </a:p>
        </p:txBody>
      </p:sp>
    </p:spTree>
    <p:extLst>
      <p:ext uri="{BB962C8B-B14F-4D97-AF65-F5344CB8AC3E}">
        <p14:creationId xmlns:p14="http://schemas.microsoft.com/office/powerpoint/2010/main" val="274025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9F45E1-2A14-4D20-A53C-4A2D71453026}"/>
              </a:ext>
            </a:extLst>
          </p:cNvPr>
          <p:cNvSpPr>
            <a:spLocks noGrp="1"/>
          </p:cNvSpPr>
          <p:nvPr>
            <p:ph type="title"/>
          </p:nvPr>
        </p:nvSpPr>
        <p:spPr/>
        <p:txBody>
          <a:bodyPr/>
          <a:lstStyle/>
          <a:p>
            <a:r>
              <a:rPr lang="pl-PL" sz="5400" b="1" dirty="0" err="1">
                <a:latin typeface="Tw Cen MT" panose="020B0602020104020603" pitchFamily="34" charset="-18"/>
              </a:rPr>
              <a:t>What</a:t>
            </a:r>
            <a:r>
              <a:rPr lang="pl-PL" sz="5400" b="1" dirty="0">
                <a:latin typeface="Tw Cen MT" panose="020B0602020104020603" pitchFamily="34" charset="-18"/>
              </a:rPr>
              <a:t> </a:t>
            </a:r>
            <a:r>
              <a:rPr lang="pl-PL" sz="6000" b="1" dirty="0">
                <a:latin typeface="Tw Cen MT" panose="020B0602020104020603" pitchFamily="34" charset="-18"/>
              </a:rPr>
              <a:t>MIRO</a:t>
            </a:r>
            <a:r>
              <a:rPr lang="pl-PL" sz="5400" b="1" dirty="0">
                <a:latin typeface="Tw Cen MT" panose="020B0602020104020603" pitchFamily="34" charset="-18"/>
              </a:rPr>
              <a:t> </a:t>
            </a:r>
            <a:r>
              <a:rPr lang="pl-PL" sz="5400" b="1" dirty="0" err="1">
                <a:latin typeface="Tw Cen MT" panose="020B0602020104020603" pitchFamily="34" charset="-18"/>
              </a:rPr>
              <a:t>is</a:t>
            </a:r>
            <a:r>
              <a:rPr lang="pl-PL" dirty="0">
                <a:latin typeface="Tw Cen MT" panose="020B0602020104020603" pitchFamily="34" charset="-18"/>
              </a:rPr>
              <a:t>?</a:t>
            </a:r>
          </a:p>
        </p:txBody>
      </p:sp>
      <p:sp>
        <p:nvSpPr>
          <p:cNvPr id="3" name="Symbol zastępczy zawartości 2">
            <a:extLst>
              <a:ext uri="{FF2B5EF4-FFF2-40B4-BE49-F238E27FC236}">
                <a16:creationId xmlns:a16="http://schemas.microsoft.com/office/drawing/2014/main" id="{F8D608D1-2DC4-48EB-A80C-B1E6CA460926}"/>
              </a:ext>
            </a:extLst>
          </p:cNvPr>
          <p:cNvSpPr>
            <a:spLocks noGrp="1"/>
          </p:cNvSpPr>
          <p:nvPr>
            <p:ph idx="1"/>
          </p:nvPr>
        </p:nvSpPr>
        <p:spPr/>
        <p:txBody>
          <a:bodyPr>
            <a:normAutofit lnSpcReduction="10000"/>
          </a:bodyPr>
          <a:lstStyle/>
          <a:p>
            <a:r>
              <a:rPr lang="en-US" dirty="0">
                <a:latin typeface="Tw Cen MT" panose="020B0602020104020603" pitchFamily="34" charset="-18"/>
              </a:rPr>
              <a:t>Miro is a visual collaborative work environment that can be used to plan, organize, coordinate, and deliver activities. The core element of the solution is an electronic whiteboard within which embedded objects and elements from outside the environment can be added.</a:t>
            </a:r>
            <a:endParaRPr lang="pl-PL" dirty="0">
              <a:latin typeface="Tw Cen MT" panose="020B0602020104020603" pitchFamily="34" charset="-18"/>
            </a:endParaRPr>
          </a:p>
          <a:p>
            <a:r>
              <a:rPr lang="en-US" dirty="0">
                <a:latin typeface="Tw Cen MT" panose="020B0602020104020603" pitchFamily="34" charset="-18"/>
              </a:rPr>
              <a:t>The whiteboard does not have a defined structure, and its organization depends primarily on the user's ingenuity. The key benefit of using Miro in teaching is the possibility of collaboration and coordination of activities via digital whiteboards, which every person involved in the process (lecturer, student, team) can view, edit and co-create. Another advantage of Miro is the support for visual thinking, creative activities and teamwork.</a:t>
            </a:r>
          </a:p>
          <a:p>
            <a:endParaRPr lang="en-US" dirty="0">
              <a:latin typeface="Tw Cen MT" panose="020B0602020104020603" pitchFamily="34" charset="-18"/>
            </a:endParaRPr>
          </a:p>
        </p:txBody>
      </p:sp>
    </p:spTree>
    <p:extLst>
      <p:ext uri="{BB962C8B-B14F-4D97-AF65-F5344CB8AC3E}">
        <p14:creationId xmlns:p14="http://schemas.microsoft.com/office/powerpoint/2010/main" val="108267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p:txBody>
          <a:bodyPr>
            <a:normAutofit fontScale="90000"/>
          </a:bodyPr>
          <a:lstStyle/>
          <a:p>
            <a:r>
              <a:rPr lang="en-US" sz="5400" b="1">
                <a:latin typeface="Tw Cen MT" panose="020B0602020104020603" pitchFamily="34" charset="-18"/>
              </a:rPr>
              <a:t>How do I use </a:t>
            </a:r>
            <a:r>
              <a:rPr lang="en-US" sz="6000" b="1">
                <a:latin typeface="Tw Cen MT" panose="020B0602020104020603" pitchFamily="34" charset="-18"/>
              </a:rPr>
              <a:t>MIRO</a:t>
            </a:r>
            <a:r>
              <a:rPr lang="en-US" sz="5400" b="1">
                <a:latin typeface="Tw Cen MT" panose="020B0602020104020603" pitchFamily="34" charset="-18"/>
              </a:rPr>
              <a:t> in my classroom?</a:t>
            </a:r>
          </a:p>
        </p:txBody>
      </p:sp>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p:txBody>
          <a:bodyPr>
            <a:normAutofit fontScale="92500" lnSpcReduction="20000"/>
          </a:bodyPr>
          <a:lstStyle/>
          <a:p>
            <a:pPr marL="0" indent="0">
              <a:buNone/>
            </a:pPr>
            <a:r>
              <a:rPr lang="en-US" sz="3900" b="1">
                <a:latin typeface="Tw Cen MT" panose="020B0602020104020603" pitchFamily="34" charset="-18"/>
              </a:rPr>
              <a:t>MIRO gives a strong suport to:</a:t>
            </a:r>
          </a:p>
          <a:p>
            <a:r>
              <a:rPr lang="en-US">
                <a:latin typeface="Tw Cen MT" panose="020B0602020104020603" pitchFamily="34" charset="-18"/>
              </a:rPr>
              <a:t>teamwork organization</a:t>
            </a:r>
          </a:p>
          <a:p>
            <a:r>
              <a:rPr lang="en-US">
                <a:latin typeface="Tw Cen MT" panose="020B0602020104020603" pitchFamily="34" charset="-18"/>
              </a:rPr>
              <a:t>creative activities</a:t>
            </a:r>
          </a:p>
          <a:p>
            <a:r>
              <a:rPr lang="en-US">
                <a:latin typeface="Tw Cen MT" panose="020B0602020104020603" pitchFamily="34" charset="-18"/>
              </a:rPr>
              <a:t>problem solving and analytical thinking</a:t>
            </a:r>
          </a:p>
          <a:p>
            <a:r>
              <a:rPr lang="en-US">
                <a:latin typeface="Tw Cen MT" panose="020B0602020104020603" pitchFamily="34" charset="-18"/>
              </a:rPr>
              <a:t>team designing</a:t>
            </a:r>
          </a:p>
          <a:p>
            <a:r>
              <a:rPr lang="en-US">
                <a:latin typeface="Tw Cen MT" panose="020B0602020104020603" pitchFamily="34" charset="-18"/>
              </a:rPr>
              <a:t>visual thinking</a:t>
            </a:r>
          </a:p>
          <a:p>
            <a:r>
              <a:rPr lang="en-US">
                <a:latin typeface="Tw Cen MT" panose="020B0602020104020603" pitchFamily="34" charset="-18"/>
              </a:rPr>
              <a:t>interactive content presentation</a:t>
            </a:r>
          </a:p>
          <a:p>
            <a:r>
              <a:rPr lang="en-US">
                <a:latin typeface="Tw Cen MT" panose="020B0602020104020603" pitchFamily="34" charset="-18"/>
              </a:rPr>
              <a:t>workflow planning</a:t>
            </a:r>
          </a:p>
          <a:p>
            <a:r>
              <a:rPr lang="en-US">
                <a:latin typeface="Tw Cen MT" panose="020B0602020104020603" pitchFamily="34" charset="-18"/>
              </a:rPr>
              <a:t>collecting work results</a:t>
            </a:r>
          </a:p>
          <a:p>
            <a:r>
              <a:rPr lang="en-US">
                <a:latin typeface="Tw Cen MT" panose="020B0602020104020603" pitchFamily="34" charset="-18"/>
              </a:rPr>
              <a:t>gamification</a:t>
            </a:r>
          </a:p>
        </p:txBody>
      </p:sp>
    </p:spTree>
    <p:extLst>
      <p:ext uri="{BB962C8B-B14F-4D97-AF65-F5344CB8AC3E}">
        <p14:creationId xmlns:p14="http://schemas.microsoft.com/office/powerpoint/2010/main" val="412032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a:xfrm>
            <a:off x="838200" y="571467"/>
            <a:ext cx="10515600" cy="1325563"/>
          </a:xfrm>
        </p:spPr>
        <p:txBody>
          <a:bodyPr>
            <a:normAutofit/>
          </a:bodyPr>
          <a:lstStyle/>
          <a:p>
            <a:r>
              <a:rPr lang="en-US" sz="5400" b="1">
                <a:latin typeface="Tw Cen MT" panose="020B0602020104020603" pitchFamily="34" charset="-18"/>
              </a:rPr>
              <a:t>Sign up and login</a:t>
            </a:r>
          </a:p>
        </p:txBody>
      </p:sp>
      <p:pic>
        <p:nvPicPr>
          <p:cNvPr id="5" name="Symbol zastępczy zawartości 4">
            <a:extLst>
              <a:ext uri="{FF2B5EF4-FFF2-40B4-BE49-F238E27FC236}">
                <a16:creationId xmlns:a16="http://schemas.microsoft.com/office/drawing/2014/main" id="{552BFB72-6B34-4E0E-8EA1-0316421F13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3456" y="202606"/>
            <a:ext cx="4017651" cy="6452787"/>
          </a:xfrm>
        </p:spPr>
      </p:pic>
      <p:sp>
        <p:nvSpPr>
          <p:cNvPr id="6" name="Prostokąt 5">
            <a:extLst>
              <a:ext uri="{FF2B5EF4-FFF2-40B4-BE49-F238E27FC236}">
                <a16:creationId xmlns:a16="http://schemas.microsoft.com/office/drawing/2014/main" id="{43367B18-CCA4-4C76-909E-978EE259BDE4}"/>
              </a:ext>
            </a:extLst>
          </p:cNvPr>
          <p:cNvSpPr/>
          <p:nvPr/>
        </p:nvSpPr>
        <p:spPr>
          <a:xfrm>
            <a:off x="838199" y="1897030"/>
            <a:ext cx="7723909" cy="2677656"/>
          </a:xfrm>
          <a:prstGeom prst="rect">
            <a:avLst/>
          </a:prstGeom>
        </p:spPr>
        <p:txBody>
          <a:bodyPr wrap="square">
            <a:spAutoFit/>
          </a:bodyPr>
          <a:lstStyle/>
          <a:p>
            <a:r>
              <a:rPr lang="en-US" sz="2800">
                <a:latin typeface="Tw Cen MT" panose="020B0602020104020603" pitchFamily="34" charset="-18"/>
              </a:rPr>
              <a:t>Use of MIRO requires registration and log-in at </a:t>
            </a:r>
            <a:r>
              <a:rPr lang="en-US" sz="2800">
                <a:latin typeface="Tw Cen MT" panose="020B0602020104020603" pitchFamily="34" charset="-18"/>
                <a:hlinkClick r:id="rId3"/>
              </a:rPr>
              <a:t>www.miro.com</a:t>
            </a:r>
            <a:r>
              <a:rPr lang="en-US" sz="2800">
                <a:latin typeface="Tw Cen MT" panose="020B0602020104020603" pitchFamily="34" charset="-18"/>
              </a:rPr>
              <a:t>.</a:t>
            </a:r>
          </a:p>
          <a:p>
            <a:endParaRPr lang="en-US" sz="2800">
              <a:latin typeface="Tw Cen MT" panose="020B0602020104020603" pitchFamily="34" charset="-18"/>
            </a:endParaRPr>
          </a:p>
          <a:p>
            <a:r>
              <a:rPr lang="en-US" sz="2800">
                <a:latin typeface="Tw Cen MT" panose="020B0602020104020603" pitchFamily="34" charset="-18"/>
              </a:rPr>
              <a:t>Registration is intuitive, simply select </a:t>
            </a:r>
            <a:r>
              <a:rPr lang="en-US" sz="2800" b="1" i="1">
                <a:latin typeface="Tw Cen MT" panose="020B0602020104020603" pitchFamily="34" charset="-18"/>
              </a:rPr>
              <a:t>Sign up free </a:t>
            </a:r>
            <a:r>
              <a:rPr lang="en-US" sz="2800">
                <a:latin typeface="Tw Cen MT" panose="020B0602020104020603" pitchFamily="34" charset="-18"/>
              </a:rPr>
              <a:t>and then enter your username, email address and password.</a:t>
            </a:r>
          </a:p>
        </p:txBody>
      </p:sp>
    </p:spTree>
    <p:extLst>
      <p:ext uri="{BB962C8B-B14F-4D97-AF65-F5344CB8AC3E}">
        <p14:creationId xmlns:p14="http://schemas.microsoft.com/office/powerpoint/2010/main" val="566115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a:xfrm>
            <a:off x="290945" y="365125"/>
            <a:ext cx="10924310" cy="1325563"/>
          </a:xfrm>
        </p:spPr>
        <p:txBody>
          <a:bodyPr>
            <a:normAutofit/>
          </a:bodyPr>
          <a:lstStyle/>
          <a:p>
            <a:r>
              <a:rPr lang="en-US" b="1">
                <a:latin typeface="Tw Cen MT" panose="020B0602020104020603" pitchFamily="34" charset="-18"/>
              </a:rPr>
              <a:t>Work organization in </a:t>
            </a:r>
            <a:r>
              <a:rPr lang="en-US" sz="4800" b="1">
                <a:latin typeface="Tw Cen MT" panose="020B0602020104020603" pitchFamily="34" charset="-18"/>
              </a:rPr>
              <a:t>MIRO</a:t>
            </a:r>
            <a:endParaRPr lang="en-US" b="1">
              <a:latin typeface="Tw Cen MT" panose="020B0602020104020603" pitchFamily="34" charset="-18"/>
            </a:endParaRPr>
          </a:p>
        </p:txBody>
      </p:sp>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a:xfrm>
            <a:off x="838200" y="1593273"/>
            <a:ext cx="5992091" cy="4899601"/>
          </a:xfrm>
        </p:spPr>
        <p:txBody>
          <a:bodyPr>
            <a:normAutofit fontScale="92500"/>
          </a:bodyPr>
          <a:lstStyle/>
          <a:p>
            <a:r>
              <a:rPr lang="en-US">
                <a:latin typeface="Tw Cen MT" panose="020B0602020104020603" pitchFamily="34" charset="-18"/>
              </a:rPr>
              <a:t>When working with Miro, the user creates and manages whiteboards, the content of which is entirely up to him . </a:t>
            </a:r>
          </a:p>
          <a:p>
            <a:r>
              <a:rPr lang="en-US">
                <a:latin typeface="Tw Cen MT" panose="020B0602020104020603" pitchFamily="34" charset="-18"/>
              </a:rPr>
              <a:t>The lecturer has unlimited possibilities to create didactic content on the whiteboard.</a:t>
            </a:r>
          </a:p>
          <a:p>
            <a:r>
              <a:rPr lang="en-US">
                <a:latin typeface="Tw Cen MT" panose="020B0602020104020603" pitchFamily="34" charset="-18"/>
              </a:rPr>
              <a:t>The content can be used by students individually and in teams. </a:t>
            </a:r>
          </a:p>
          <a:p>
            <a:r>
              <a:rPr lang="en-US">
                <a:latin typeface="Tw Cen MT" panose="020B0602020104020603" pitchFamily="34" charset="-18"/>
              </a:rPr>
              <a:t>Click Share to invite students to the whiteboard</a:t>
            </a:r>
          </a:p>
          <a:p>
            <a:r>
              <a:rPr lang="en-US">
                <a:latin typeface="Tw Cen MT" panose="020B0602020104020603" pitchFamily="34" charset="-18"/>
              </a:rPr>
              <a:t>Whiteboards can be organized into collections of whiteboards using the </a:t>
            </a:r>
            <a:r>
              <a:rPr lang="en-US" b="1">
                <a:latin typeface="Tw Cen MT" panose="020B0602020104020603" pitchFamily="34" charset="-18"/>
              </a:rPr>
              <a:t>Projects</a:t>
            </a:r>
            <a:r>
              <a:rPr lang="en-US">
                <a:latin typeface="Tw Cen MT" panose="020B0602020104020603" pitchFamily="34" charset="-18"/>
              </a:rPr>
              <a:t> section.</a:t>
            </a:r>
          </a:p>
        </p:txBody>
      </p:sp>
      <p:pic>
        <p:nvPicPr>
          <p:cNvPr id="5" name="Obraz 4">
            <a:extLst>
              <a:ext uri="{FF2B5EF4-FFF2-40B4-BE49-F238E27FC236}">
                <a16:creationId xmlns:a16="http://schemas.microsoft.com/office/drawing/2014/main" id="{4FE92B29-2B6F-4B19-A433-524253255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003" y="473797"/>
            <a:ext cx="4849771" cy="5647748"/>
          </a:xfrm>
          <a:prstGeom prst="rect">
            <a:avLst/>
          </a:prstGeom>
        </p:spPr>
      </p:pic>
    </p:spTree>
    <p:extLst>
      <p:ext uri="{BB962C8B-B14F-4D97-AF65-F5344CB8AC3E}">
        <p14:creationId xmlns:p14="http://schemas.microsoft.com/office/powerpoint/2010/main" val="297431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a:xfrm>
            <a:off x="727364" y="383266"/>
            <a:ext cx="10515600" cy="576984"/>
          </a:xfrm>
        </p:spPr>
        <p:txBody>
          <a:bodyPr>
            <a:noAutofit/>
          </a:bodyPr>
          <a:lstStyle/>
          <a:p>
            <a:r>
              <a:rPr lang="en-US" sz="5400">
                <a:latin typeface="Tw Cen MT" panose="020B0602020104020603" pitchFamily="34" charset="-18"/>
              </a:rPr>
              <a:t>Creating a board</a:t>
            </a:r>
          </a:p>
        </p:txBody>
      </p:sp>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a:xfrm>
            <a:off x="727364" y="4411518"/>
            <a:ext cx="10515600" cy="2081357"/>
          </a:xfrm>
        </p:spPr>
        <p:txBody>
          <a:bodyPr>
            <a:normAutofit fontScale="92500" lnSpcReduction="20000"/>
          </a:bodyPr>
          <a:lstStyle/>
          <a:p>
            <a:r>
              <a:rPr lang="en-US" dirty="0">
                <a:latin typeface="Tw Cen MT" panose="020B0602020104020603" pitchFamily="34" charset="-18"/>
              </a:rPr>
              <a:t>Click the </a:t>
            </a:r>
            <a:r>
              <a:rPr lang="en-US" b="1" i="1" dirty="0">
                <a:latin typeface="Tw Cen MT" panose="020B0602020104020603" pitchFamily="34" charset="-18"/>
              </a:rPr>
              <a:t>New board </a:t>
            </a:r>
            <a:r>
              <a:rPr lang="en-US" dirty="0">
                <a:latin typeface="Tw Cen MT" panose="020B0602020104020603" pitchFamily="34" charset="-18"/>
              </a:rPr>
              <a:t>option on the dashboard </a:t>
            </a:r>
            <a:br>
              <a:rPr lang="en-US" dirty="0">
                <a:latin typeface="Tw Cen MT" panose="020B0602020104020603" pitchFamily="34" charset="-18"/>
              </a:rPr>
            </a:br>
            <a:r>
              <a:rPr lang="en-US" dirty="0">
                <a:latin typeface="Tw Cen MT" panose="020B0602020104020603" pitchFamily="34" charset="-18"/>
              </a:rPr>
              <a:t>available after logging into Miro</a:t>
            </a:r>
          </a:p>
          <a:p>
            <a:r>
              <a:rPr lang="en-US" dirty="0">
                <a:latin typeface="Tw Cen MT" panose="020B0602020104020603" pitchFamily="34" charset="-18"/>
              </a:rPr>
              <a:t>To quickly organize content, you can use </a:t>
            </a:r>
            <a:r>
              <a:rPr lang="en-US" b="1" i="1" dirty="0">
                <a:latin typeface="Tw Cen MT" panose="020B0602020104020603" pitchFamily="34" charset="-18"/>
              </a:rPr>
              <a:t>templates</a:t>
            </a:r>
            <a:r>
              <a:rPr lang="en-US" dirty="0">
                <a:latin typeface="Tw Cen MT" panose="020B0602020104020603" pitchFamily="34" charset="-18"/>
              </a:rPr>
              <a:t>. </a:t>
            </a:r>
          </a:p>
          <a:p>
            <a:r>
              <a:rPr lang="en-US" dirty="0">
                <a:latin typeface="Tw Cen MT" panose="020B0602020104020603" pitchFamily="34" charset="-18"/>
              </a:rPr>
              <a:t>Additional board information can be added in the </a:t>
            </a:r>
            <a:r>
              <a:rPr lang="en-US" b="1" i="1" dirty="0">
                <a:latin typeface="Tw Cen MT" panose="020B0602020104020603" pitchFamily="34" charset="-18"/>
              </a:rPr>
              <a:t>Note</a:t>
            </a:r>
            <a:r>
              <a:rPr lang="en-US" b="1" dirty="0">
                <a:latin typeface="Tw Cen MT" panose="020B0602020104020603" pitchFamily="34" charset="-18"/>
              </a:rPr>
              <a:t> </a:t>
            </a:r>
            <a:r>
              <a:rPr lang="en-US" dirty="0">
                <a:latin typeface="Tw Cen MT" panose="020B0602020104020603" pitchFamily="34" charset="-18"/>
              </a:rPr>
              <a:t>section, located in the upper right board corner. Select </a:t>
            </a:r>
            <a:r>
              <a:rPr lang="en-US" b="1" i="1" dirty="0">
                <a:latin typeface="Tw Cen MT" panose="020B0602020104020603" pitchFamily="34" charset="-18"/>
              </a:rPr>
              <a:t>Board Annotation </a:t>
            </a:r>
            <a:r>
              <a:rPr lang="en-US" dirty="0">
                <a:latin typeface="Tw Cen MT" panose="020B0602020104020603" pitchFamily="34" charset="-18"/>
              </a:rPr>
              <a:t>and enter information about the purpose of the board.</a:t>
            </a:r>
          </a:p>
          <a:p>
            <a:endParaRPr lang="en-US" dirty="0">
              <a:latin typeface="Tw Cen MT" panose="020B0602020104020603" pitchFamily="34" charset="-18"/>
            </a:endParaRPr>
          </a:p>
        </p:txBody>
      </p:sp>
      <p:pic>
        <p:nvPicPr>
          <p:cNvPr id="5" name="Obraz 4">
            <a:extLst>
              <a:ext uri="{FF2B5EF4-FFF2-40B4-BE49-F238E27FC236}">
                <a16:creationId xmlns:a16="http://schemas.microsoft.com/office/drawing/2014/main" id="{85F9C34E-BA8C-4B24-9D81-B673CAC9A8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364" y="1171401"/>
            <a:ext cx="11035145" cy="2785198"/>
          </a:xfrm>
          <a:prstGeom prst="rect">
            <a:avLst/>
          </a:prstGeom>
        </p:spPr>
      </p:pic>
      <p:cxnSp>
        <p:nvCxnSpPr>
          <p:cNvPr id="7" name="Łącznik prosty ze strzałką 6">
            <a:extLst>
              <a:ext uri="{FF2B5EF4-FFF2-40B4-BE49-F238E27FC236}">
                <a16:creationId xmlns:a16="http://schemas.microsoft.com/office/drawing/2014/main" id="{928EB13F-F2E1-410A-A4A2-4F37D36A94C0}"/>
              </a:ext>
            </a:extLst>
          </p:cNvPr>
          <p:cNvCxnSpPr>
            <a:cxnSpLocks/>
          </p:cNvCxnSpPr>
          <p:nvPr/>
        </p:nvCxnSpPr>
        <p:spPr>
          <a:xfrm flipH="1" flipV="1">
            <a:off x="1842655" y="3629891"/>
            <a:ext cx="928255" cy="781627"/>
          </a:xfrm>
          <a:prstGeom prst="straightConnector1">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2" name="Łącznik prosty ze strzałką 11">
            <a:extLst>
              <a:ext uri="{FF2B5EF4-FFF2-40B4-BE49-F238E27FC236}">
                <a16:creationId xmlns:a16="http://schemas.microsoft.com/office/drawing/2014/main" id="{A00FBB11-BCCD-4178-B611-F31A863D0DE7}"/>
              </a:ext>
            </a:extLst>
          </p:cNvPr>
          <p:cNvCxnSpPr>
            <a:cxnSpLocks/>
          </p:cNvCxnSpPr>
          <p:nvPr/>
        </p:nvCxnSpPr>
        <p:spPr>
          <a:xfrm flipV="1">
            <a:off x="7266710" y="3228109"/>
            <a:ext cx="2930235" cy="1834574"/>
          </a:xfrm>
          <a:prstGeom prst="straightConnector1">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pic>
        <p:nvPicPr>
          <p:cNvPr id="22" name="Obraz 21">
            <a:extLst>
              <a:ext uri="{FF2B5EF4-FFF2-40B4-BE49-F238E27FC236}">
                <a16:creationId xmlns:a16="http://schemas.microsoft.com/office/drawing/2014/main" id="{CF5750CB-1A33-42B2-BB46-035BB789BB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9676" y="4297190"/>
            <a:ext cx="2623117" cy="565755"/>
          </a:xfrm>
          <a:prstGeom prst="rect">
            <a:avLst/>
          </a:prstGeom>
        </p:spPr>
      </p:pic>
      <p:cxnSp>
        <p:nvCxnSpPr>
          <p:cNvPr id="23" name="Łącznik prosty ze strzałką 22">
            <a:extLst>
              <a:ext uri="{FF2B5EF4-FFF2-40B4-BE49-F238E27FC236}">
                <a16:creationId xmlns:a16="http://schemas.microsoft.com/office/drawing/2014/main" id="{7209614A-7808-4A94-B001-A17F7DA0D9F6}"/>
              </a:ext>
            </a:extLst>
          </p:cNvPr>
          <p:cNvCxnSpPr>
            <a:cxnSpLocks/>
          </p:cNvCxnSpPr>
          <p:nvPr/>
        </p:nvCxnSpPr>
        <p:spPr>
          <a:xfrm flipV="1">
            <a:off x="8149939" y="4752109"/>
            <a:ext cx="2559625" cy="712356"/>
          </a:xfrm>
          <a:prstGeom prst="straightConnector1">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4792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a:xfrm>
            <a:off x="838200" y="4780118"/>
            <a:ext cx="10515600" cy="2077881"/>
          </a:xfrm>
        </p:spPr>
        <p:txBody>
          <a:bodyPr>
            <a:normAutofit fontScale="92500" lnSpcReduction="10000"/>
          </a:bodyPr>
          <a:lstStyle/>
          <a:p>
            <a:pPr marL="0" indent="0">
              <a:buNone/>
            </a:pPr>
            <a:r>
              <a:rPr lang="en-US" dirty="0">
                <a:latin typeface="Tw Cen MT" panose="020B0602020104020603" pitchFamily="34" charset="-18"/>
              </a:rPr>
              <a:t>Adding elements is done by selecting an object from the tool panel, located on the left side of the whiteboard. After moving the cursor over an element, the name appears, also the icons on the panel are very intuitive. You can use built-in elements, such as: sticky notes, shapes, text fields, icons, tables, emoticons, lines pen, etc. You can also add external objects such as hyperlinks, files, audio and video clips, etc.</a:t>
            </a:r>
          </a:p>
        </p:txBody>
      </p:sp>
      <p:pic>
        <p:nvPicPr>
          <p:cNvPr id="5" name="Obraz 4">
            <a:extLst>
              <a:ext uri="{FF2B5EF4-FFF2-40B4-BE49-F238E27FC236}">
                <a16:creationId xmlns:a16="http://schemas.microsoft.com/office/drawing/2014/main" id="{E0FA6587-3237-442D-AE38-9C0EF6EABB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9" y="0"/>
            <a:ext cx="7980218" cy="4685116"/>
          </a:xfrm>
          <a:prstGeom prst="rect">
            <a:avLst/>
          </a:prstGeom>
        </p:spPr>
      </p:pic>
    </p:spTree>
    <p:extLst>
      <p:ext uri="{BB962C8B-B14F-4D97-AF65-F5344CB8AC3E}">
        <p14:creationId xmlns:p14="http://schemas.microsoft.com/office/powerpoint/2010/main" val="52657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a:xfrm>
            <a:off x="6206834" y="365125"/>
            <a:ext cx="5146965" cy="1325563"/>
          </a:xfrm>
        </p:spPr>
        <p:txBody>
          <a:bodyPr/>
          <a:lstStyle/>
          <a:p>
            <a:r>
              <a:rPr lang="pl-PL" b="1" dirty="0">
                <a:latin typeface="Tw Cen MT" panose="020B0602020104020603" pitchFamily="34" charset="-18"/>
              </a:rPr>
              <a:t>No </a:t>
            </a:r>
            <a:r>
              <a:rPr lang="pl-PL" b="1" dirty="0" err="1">
                <a:latin typeface="Tw Cen MT" panose="020B0602020104020603" pitchFamily="34" charset="-18"/>
              </a:rPr>
              <a:t>Comments</a:t>
            </a:r>
            <a:r>
              <a:rPr lang="pl-PL" b="1" dirty="0">
                <a:latin typeface="Tw Cen MT" panose="020B0602020104020603" pitchFamily="34" charset="-18"/>
              </a:rPr>
              <a:t> ;-) </a:t>
            </a:r>
          </a:p>
        </p:txBody>
      </p:sp>
      <p:sp>
        <p:nvSpPr>
          <p:cNvPr id="3" name="Symbol zastępczy zawartości 2">
            <a:extLst>
              <a:ext uri="{FF2B5EF4-FFF2-40B4-BE49-F238E27FC236}">
                <a16:creationId xmlns:a16="http://schemas.microsoft.com/office/drawing/2014/main" id="{1E18157D-DFEC-4AC0-8C74-BFF248F405FD}"/>
              </a:ext>
            </a:extLst>
          </p:cNvPr>
          <p:cNvSpPr>
            <a:spLocks noGrp="1"/>
          </p:cNvSpPr>
          <p:nvPr>
            <p:ph idx="1"/>
          </p:nvPr>
        </p:nvSpPr>
        <p:spPr>
          <a:xfrm>
            <a:off x="6206835" y="1825625"/>
            <a:ext cx="5611091" cy="4351338"/>
          </a:xfrm>
        </p:spPr>
        <p:txBody>
          <a:bodyPr/>
          <a:lstStyle/>
          <a:p>
            <a:pPr marL="0" indent="0">
              <a:buNone/>
            </a:pPr>
            <a:r>
              <a:rPr lang="en-US" dirty="0">
                <a:latin typeface="Tw Cen MT" panose="020B0602020104020603" pitchFamily="34" charset="-18"/>
              </a:rPr>
              <a:t>Comments can be added by all users. There are many uses for comments in tutoring. </a:t>
            </a:r>
            <a:r>
              <a:rPr lang="pl-PL" dirty="0">
                <a:latin typeface="Tw Cen MT" panose="020B0602020104020603" pitchFamily="34" charset="-18"/>
              </a:rPr>
              <a:t>The </a:t>
            </a:r>
            <a:r>
              <a:rPr lang="en-US" dirty="0">
                <a:latin typeface="Tw Cen MT" panose="020B0602020104020603" pitchFamily="34" charset="-18"/>
              </a:rPr>
              <a:t>commonly used may include:</a:t>
            </a:r>
            <a:endParaRPr lang="pl-PL" dirty="0">
              <a:latin typeface="Tw Cen MT" panose="020B0602020104020603" pitchFamily="34" charset="-18"/>
            </a:endParaRPr>
          </a:p>
          <a:p>
            <a:r>
              <a:rPr lang="pl-PL" dirty="0">
                <a:latin typeface="Tw Cen MT" panose="020B0602020104020603" pitchFamily="34" charset="-18"/>
              </a:rPr>
              <a:t>Team </a:t>
            </a:r>
            <a:r>
              <a:rPr lang="pl-PL" dirty="0" err="1">
                <a:latin typeface="Tw Cen MT" panose="020B0602020104020603" pitchFamily="34" charset="-18"/>
              </a:rPr>
              <a:t>communication</a:t>
            </a:r>
            <a:endParaRPr lang="pl-PL" dirty="0">
              <a:latin typeface="Tw Cen MT" panose="020B0602020104020603" pitchFamily="34" charset="-18"/>
            </a:endParaRPr>
          </a:p>
          <a:p>
            <a:r>
              <a:rPr lang="en-US" dirty="0">
                <a:latin typeface="Tw Cen MT" panose="020B0602020104020603" pitchFamily="34" charset="-18"/>
              </a:rPr>
              <a:t>Making comments on class content</a:t>
            </a:r>
            <a:endParaRPr lang="pl-PL" dirty="0">
              <a:latin typeface="Tw Cen MT" panose="020B0602020104020603" pitchFamily="34" charset="-18"/>
            </a:endParaRPr>
          </a:p>
          <a:p>
            <a:r>
              <a:rPr lang="pl-PL" dirty="0" err="1">
                <a:latin typeface="Tw Cen MT" panose="020B0602020104020603" pitchFamily="34" charset="-18"/>
              </a:rPr>
              <a:t>Providing</a:t>
            </a:r>
            <a:r>
              <a:rPr lang="pl-PL" dirty="0">
                <a:latin typeface="Tw Cen MT" panose="020B0602020104020603" pitchFamily="34" charset="-18"/>
              </a:rPr>
              <a:t> feedback to </a:t>
            </a:r>
            <a:r>
              <a:rPr lang="pl-PL" dirty="0" err="1">
                <a:latin typeface="Tw Cen MT" panose="020B0602020104020603" pitchFamily="34" charset="-18"/>
              </a:rPr>
              <a:t>students</a:t>
            </a:r>
            <a:r>
              <a:rPr lang="pl-PL" dirty="0">
                <a:latin typeface="Tw Cen MT" panose="020B0602020104020603" pitchFamily="34" charset="-18"/>
              </a:rPr>
              <a:t>.</a:t>
            </a:r>
          </a:p>
        </p:txBody>
      </p:sp>
      <p:pic>
        <p:nvPicPr>
          <p:cNvPr id="5" name="Obraz 4">
            <a:extLst>
              <a:ext uri="{FF2B5EF4-FFF2-40B4-BE49-F238E27FC236}">
                <a16:creationId xmlns:a16="http://schemas.microsoft.com/office/drawing/2014/main" id="{486C1105-07A7-4CFA-996D-0E7DA768D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341" y="387360"/>
            <a:ext cx="4972002" cy="6083279"/>
          </a:xfrm>
          <a:prstGeom prst="rect">
            <a:avLst/>
          </a:prstGeom>
        </p:spPr>
      </p:pic>
    </p:spTree>
    <p:extLst>
      <p:ext uri="{BB962C8B-B14F-4D97-AF65-F5344CB8AC3E}">
        <p14:creationId xmlns:p14="http://schemas.microsoft.com/office/powerpoint/2010/main" val="146387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A4465-067E-40EB-8956-6520BA59C8EA}"/>
              </a:ext>
            </a:extLst>
          </p:cNvPr>
          <p:cNvSpPr>
            <a:spLocks noGrp="1"/>
          </p:cNvSpPr>
          <p:nvPr>
            <p:ph type="title"/>
          </p:nvPr>
        </p:nvSpPr>
        <p:spPr>
          <a:xfrm>
            <a:off x="838200" y="54985"/>
            <a:ext cx="10515600" cy="1325563"/>
          </a:xfrm>
        </p:spPr>
        <p:txBody>
          <a:bodyPr/>
          <a:lstStyle/>
          <a:p>
            <a:pPr algn="ctr"/>
            <a:r>
              <a:rPr lang="en-US" b="1" dirty="0">
                <a:latin typeface="Tw Cen MT" panose="020B0602020104020603" pitchFamily="34" charset="-18"/>
              </a:rPr>
              <a:t>Connecting </a:t>
            </a:r>
            <a:r>
              <a:rPr lang="en-US" sz="4800" b="1" dirty="0">
                <a:latin typeface="Tw Cen MT" panose="020B0602020104020603" pitchFamily="34" charset="-18"/>
              </a:rPr>
              <a:t>MIRO</a:t>
            </a:r>
            <a:r>
              <a:rPr lang="en-US" b="1" dirty="0">
                <a:latin typeface="Tw Cen MT" panose="020B0602020104020603" pitchFamily="34" charset="-18"/>
              </a:rPr>
              <a:t> with </a:t>
            </a:r>
            <a:r>
              <a:rPr lang="en-US" b="1" dirty="0" err="1">
                <a:latin typeface="Tw Cen MT" panose="020B0602020104020603" pitchFamily="34" charset="-18"/>
              </a:rPr>
              <a:t>Ms</a:t>
            </a:r>
            <a:r>
              <a:rPr lang="en-US" b="1" dirty="0">
                <a:latin typeface="Tw Cen MT" panose="020B0602020104020603" pitchFamily="34" charset="-18"/>
              </a:rPr>
              <a:t> Teams</a:t>
            </a:r>
            <a:endParaRPr lang="pl-PL" b="1" dirty="0">
              <a:latin typeface="Tw Cen MT" panose="020B0602020104020603" pitchFamily="34" charset="-18"/>
            </a:endParaRPr>
          </a:p>
        </p:txBody>
      </p:sp>
      <p:pic>
        <p:nvPicPr>
          <p:cNvPr id="5" name="Symbol zastępczy zawartości 4">
            <a:extLst>
              <a:ext uri="{FF2B5EF4-FFF2-40B4-BE49-F238E27FC236}">
                <a16:creationId xmlns:a16="http://schemas.microsoft.com/office/drawing/2014/main" id="{3AF465A6-E74B-4D31-BC08-F555A232AD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819" y="1199181"/>
            <a:ext cx="8936182" cy="5359994"/>
          </a:xfrm>
        </p:spPr>
      </p:pic>
    </p:spTree>
    <p:extLst>
      <p:ext uri="{BB962C8B-B14F-4D97-AF65-F5344CB8AC3E}">
        <p14:creationId xmlns:p14="http://schemas.microsoft.com/office/powerpoint/2010/main" val="44141759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6991</TotalTime>
  <Words>564</Words>
  <Application>Microsoft Office PowerPoint</Application>
  <PresentationFormat>Panoramiczny</PresentationFormat>
  <Paragraphs>45</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Calibri Light</vt:lpstr>
      <vt:lpstr>Tw Cen MT</vt:lpstr>
      <vt:lpstr>Motyw pakietu Office</vt:lpstr>
      <vt:lpstr>MIRO</vt:lpstr>
      <vt:lpstr>What MIRO is?</vt:lpstr>
      <vt:lpstr>How do I use MIRO in my classroom?</vt:lpstr>
      <vt:lpstr>Sign up and login</vt:lpstr>
      <vt:lpstr>Work organization in MIRO</vt:lpstr>
      <vt:lpstr>Creating a board</vt:lpstr>
      <vt:lpstr>Prezentacja programu PowerPoint</vt:lpstr>
      <vt:lpstr>No Comments ;-) </vt:lpstr>
      <vt:lpstr>Connecting MIRO with Ms Teams</vt:lpstr>
      <vt:lpstr>Useful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MIRO</dc:title>
  <dc:creator>Paweł</dc:creator>
  <cp:lastModifiedBy>Jacek Jakieła</cp:lastModifiedBy>
  <cp:revision>18</cp:revision>
  <dcterms:created xsi:type="dcterms:W3CDTF">2022-05-06T06:10:45Z</dcterms:created>
  <dcterms:modified xsi:type="dcterms:W3CDTF">2023-03-22T09:41:07Z</dcterms:modified>
</cp:coreProperties>
</file>